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4"/>
  </p:notesMasterIdLst>
  <p:handoutMasterIdLst>
    <p:handoutMasterId r:id="rId55"/>
  </p:handoutMasterIdLst>
  <p:sldIdLst>
    <p:sldId id="302" r:id="rId2"/>
    <p:sldId id="338" r:id="rId3"/>
    <p:sldId id="303" r:id="rId4"/>
    <p:sldId id="353" r:id="rId5"/>
    <p:sldId id="260" r:id="rId6"/>
    <p:sldId id="277" r:id="rId7"/>
    <p:sldId id="341" r:id="rId8"/>
    <p:sldId id="363" r:id="rId9"/>
    <p:sldId id="364" r:id="rId10"/>
    <p:sldId id="365" r:id="rId11"/>
    <p:sldId id="366" r:id="rId12"/>
    <p:sldId id="368" r:id="rId13"/>
    <p:sldId id="326" r:id="rId14"/>
    <p:sldId id="369" r:id="rId15"/>
    <p:sldId id="327" r:id="rId16"/>
    <p:sldId id="356" r:id="rId17"/>
    <p:sldId id="361" r:id="rId18"/>
    <p:sldId id="362" r:id="rId19"/>
    <p:sldId id="344" r:id="rId20"/>
    <p:sldId id="345" r:id="rId21"/>
    <p:sldId id="343" r:id="rId22"/>
    <p:sldId id="342" r:id="rId23"/>
    <p:sldId id="355" r:id="rId24"/>
    <p:sldId id="332" r:id="rId25"/>
    <p:sldId id="334" r:id="rId26"/>
    <p:sldId id="335" r:id="rId27"/>
    <p:sldId id="333" r:id="rId28"/>
    <p:sldId id="347" r:id="rId29"/>
    <p:sldId id="348" r:id="rId30"/>
    <p:sldId id="358" r:id="rId31"/>
    <p:sldId id="359" r:id="rId32"/>
    <p:sldId id="360" r:id="rId33"/>
    <p:sldId id="309" r:id="rId34"/>
    <p:sldId id="310" r:id="rId35"/>
    <p:sldId id="337" r:id="rId36"/>
    <p:sldId id="336" r:id="rId37"/>
    <p:sldId id="367" r:id="rId38"/>
    <p:sldId id="261" r:id="rId39"/>
    <p:sldId id="282" r:id="rId40"/>
    <p:sldId id="298" r:id="rId41"/>
    <p:sldId id="319" r:id="rId42"/>
    <p:sldId id="320" r:id="rId43"/>
    <p:sldId id="296" r:id="rId44"/>
    <p:sldId id="321" r:id="rId45"/>
    <p:sldId id="349" r:id="rId46"/>
    <p:sldId id="339" r:id="rId47"/>
    <p:sldId id="371" r:id="rId48"/>
    <p:sldId id="357" r:id="rId49"/>
    <p:sldId id="340" r:id="rId50"/>
    <p:sldId id="370" r:id="rId51"/>
    <p:sldId id="351" r:id="rId52"/>
    <p:sldId id="299" r:id="rId53"/>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00" autoAdjust="0"/>
    <p:restoredTop sz="94660"/>
  </p:normalViewPr>
  <p:slideViewPr>
    <p:cSldViewPr snapToGrid="0" snapToObjects="1">
      <p:cViewPr varScale="1">
        <p:scale>
          <a:sx n="110" d="100"/>
          <a:sy n="110" d="100"/>
        </p:scale>
        <p:origin x="2010"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E72465-6BF4-4D91-8016-FD2E7AA8097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757F8C44-8819-4A31-84B7-15EF0EE4C553}">
      <dgm:prSet phldrT="[Text]" custT="1"/>
      <dgm:spPr>
        <a:solidFill>
          <a:srgbClr val="C00000"/>
        </a:solidFill>
        <a:ln>
          <a:noFill/>
        </a:ln>
      </dgm:spPr>
      <dgm:t>
        <a:bodyPr/>
        <a:lstStyle/>
        <a:p>
          <a:r>
            <a:rPr lang="el-GR" sz="2000" b="1" dirty="0" smtClean="0">
              <a:latin typeface="Century Gothic" pitchFamily="34" charset="0"/>
            </a:rPr>
            <a:t>ΜΗΤΡΟΠΟΛΙΤΙΚΟ ΚΟΛΛΕΓΙΟ</a:t>
          </a:r>
          <a:endParaRPr lang="en-US" sz="2000" b="1" dirty="0">
            <a:latin typeface="Century Gothic" pitchFamily="34" charset="0"/>
          </a:endParaRPr>
        </a:p>
      </dgm:t>
    </dgm:pt>
    <dgm:pt modelId="{A73CA51A-98AA-4D2B-B8FE-DAA5024CE6A9}" type="parTrans" cxnId="{8F63B137-9A7B-428E-A701-E1D77D13ABD6}">
      <dgm:prSet/>
      <dgm:spPr/>
      <dgm:t>
        <a:bodyPr/>
        <a:lstStyle/>
        <a:p>
          <a:endParaRPr lang="en-US"/>
        </a:p>
      </dgm:t>
    </dgm:pt>
    <dgm:pt modelId="{F64EA36A-9233-4CB0-8520-2096724EF2FD}" type="sibTrans" cxnId="{8F63B137-9A7B-428E-A701-E1D77D13ABD6}">
      <dgm:prSet/>
      <dgm:spPr/>
      <dgm:t>
        <a:bodyPr/>
        <a:lstStyle/>
        <a:p>
          <a:endParaRPr lang="en-US"/>
        </a:p>
      </dgm:t>
    </dgm:pt>
    <dgm:pt modelId="{3B0DA51D-AB83-488B-A0CC-65DE75D9E944}">
      <dgm:prSet phldrT="[Text]" custT="1"/>
      <dgm:spPr/>
      <dgm:t>
        <a:bodyPr/>
        <a:lstStyle/>
        <a:p>
          <a:r>
            <a:rPr lang="el-GR" sz="2000" b="1" dirty="0" smtClean="0">
              <a:latin typeface="Century Gothic" pitchFamily="34" charset="0"/>
            </a:rPr>
            <a:t>ΙΕΚ ΑΚΜΗ</a:t>
          </a:r>
          <a:endParaRPr lang="en-US" sz="2000" b="1" dirty="0">
            <a:latin typeface="Century Gothic" pitchFamily="34" charset="0"/>
          </a:endParaRPr>
        </a:p>
      </dgm:t>
    </dgm:pt>
    <dgm:pt modelId="{ECC34454-1839-4895-BB41-0AFD459BCEA8}" type="parTrans" cxnId="{2F9A7F19-A503-4344-91C1-43939F129EC7}">
      <dgm:prSet/>
      <dgm:spPr/>
      <dgm:t>
        <a:bodyPr/>
        <a:lstStyle/>
        <a:p>
          <a:endParaRPr lang="en-US"/>
        </a:p>
      </dgm:t>
    </dgm:pt>
    <dgm:pt modelId="{73664DE5-38DC-49F3-A05A-26A51A4EFBA2}" type="sibTrans" cxnId="{2F9A7F19-A503-4344-91C1-43939F129EC7}">
      <dgm:prSet/>
      <dgm:spPr/>
      <dgm:t>
        <a:bodyPr/>
        <a:lstStyle/>
        <a:p>
          <a:endParaRPr lang="en-US"/>
        </a:p>
      </dgm:t>
    </dgm:pt>
    <dgm:pt modelId="{D16DCE3E-9B34-472F-A64D-D0562E02A7FA}" type="pres">
      <dgm:prSet presAssocID="{72E72465-6BF4-4D91-8016-FD2E7AA8097B}" presName="Name0" presStyleCnt="0">
        <dgm:presLayoutVars>
          <dgm:dir/>
          <dgm:animLvl val="lvl"/>
          <dgm:resizeHandles/>
        </dgm:presLayoutVars>
      </dgm:prSet>
      <dgm:spPr/>
      <dgm:t>
        <a:bodyPr/>
        <a:lstStyle/>
        <a:p>
          <a:endParaRPr lang="en-US"/>
        </a:p>
      </dgm:t>
    </dgm:pt>
    <dgm:pt modelId="{7126A083-BEF9-45FB-925B-A047F30D43A8}" type="pres">
      <dgm:prSet presAssocID="{757F8C44-8819-4A31-84B7-15EF0EE4C553}" presName="linNode" presStyleCnt="0"/>
      <dgm:spPr/>
    </dgm:pt>
    <dgm:pt modelId="{E1221877-80B2-4D0D-B48E-C98173FB5BA2}" type="pres">
      <dgm:prSet presAssocID="{757F8C44-8819-4A31-84B7-15EF0EE4C553}" presName="parentShp" presStyleLbl="node1" presStyleIdx="0" presStyleCnt="2">
        <dgm:presLayoutVars>
          <dgm:bulletEnabled val="1"/>
        </dgm:presLayoutVars>
      </dgm:prSet>
      <dgm:spPr/>
      <dgm:t>
        <a:bodyPr/>
        <a:lstStyle/>
        <a:p>
          <a:endParaRPr lang="en-US"/>
        </a:p>
      </dgm:t>
    </dgm:pt>
    <dgm:pt modelId="{569410D5-2E47-43E4-8ADF-A653C66A8FB1}" type="pres">
      <dgm:prSet presAssocID="{757F8C44-8819-4A31-84B7-15EF0EE4C553}" presName="childShp" presStyleLbl="bgAccFollowNode1" presStyleIdx="0" presStyleCnt="2">
        <dgm:presLayoutVars>
          <dgm:bulletEnabled val="1"/>
        </dgm:presLayoutVars>
      </dgm:prSet>
      <dgm:spPr/>
      <dgm:t>
        <a:bodyPr/>
        <a:lstStyle/>
        <a:p>
          <a:endParaRPr lang="en-US"/>
        </a:p>
      </dgm:t>
    </dgm:pt>
    <dgm:pt modelId="{78264132-039D-42D5-B96B-FE51E12E2407}" type="pres">
      <dgm:prSet presAssocID="{F64EA36A-9233-4CB0-8520-2096724EF2FD}" presName="spacing" presStyleCnt="0"/>
      <dgm:spPr/>
    </dgm:pt>
    <dgm:pt modelId="{E0CD7CDC-F652-4563-ABC8-EC77DA53637E}" type="pres">
      <dgm:prSet presAssocID="{3B0DA51D-AB83-488B-A0CC-65DE75D9E944}" presName="linNode" presStyleCnt="0"/>
      <dgm:spPr/>
    </dgm:pt>
    <dgm:pt modelId="{404BB374-28A8-4825-8FE3-727F3D034DF5}" type="pres">
      <dgm:prSet presAssocID="{3B0DA51D-AB83-488B-A0CC-65DE75D9E944}" presName="parentShp" presStyleLbl="node1" presStyleIdx="1" presStyleCnt="2">
        <dgm:presLayoutVars>
          <dgm:bulletEnabled val="1"/>
        </dgm:presLayoutVars>
      </dgm:prSet>
      <dgm:spPr/>
      <dgm:t>
        <a:bodyPr/>
        <a:lstStyle/>
        <a:p>
          <a:endParaRPr lang="en-US"/>
        </a:p>
      </dgm:t>
    </dgm:pt>
    <dgm:pt modelId="{C9868B64-D656-4E20-AE7D-FAE29F294C60}" type="pres">
      <dgm:prSet presAssocID="{3B0DA51D-AB83-488B-A0CC-65DE75D9E944}" presName="childShp" presStyleLbl="bgAccFollowNode1" presStyleIdx="1" presStyleCnt="2">
        <dgm:presLayoutVars>
          <dgm:bulletEnabled val="1"/>
        </dgm:presLayoutVars>
      </dgm:prSet>
      <dgm:spPr/>
      <dgm:t>
        <a:bodyPr/>
        <a:lstStyle/>
        <a:p>
          <a:endParaRPr lang="en-US"/>
        </a:p>
      </dgm:t>
    </dgm:pt>
  </dgm:ptLst>
  <dgm:cxnLst>
    <dgm:cxn modelId="{2F9A7F19-A503-4344-91C1-43939F129EC7}" srcId="{72E72465-6BF4-4D91-8016-FD2E7AA8097B}" destId="{3B0DA51D-AB83-488B-A0CC-65DE75D9E944}" srcOrd="1" destOrd="0" parTransId="{ECC34454-1839-4895-BB41-0AFD459BCEA8}" sibTransId="{73664DE5-38DC-49F3-A05A-26A51A4EFBA2}"/>
    <dgm:cxn modelId="{26166323-576E-4B18-B577-51A30D3ECA98}" type="presOf" srcId="{72E72465-6BF4-4D91-8016-FD2E7AA8097B}" destId="{D16DCE3E-9B34-472F-A64D-D0562E02A7FA}" srcOrd="0" destOrd="0" presId="urn:microsoft.com/office/officeart/2005/8/layout/vList6"/>
    <dgm:cxn modelId="{8F63B137-9A7B-428E-A701-E1D77D13ABD6}" srcId="{72E72465-6BF4-4D91-8016-FD2E7AA8097B}" destId="{757F8C44-8819-4A31-84B7-15EF0EE4C553}" srcOrd="0" destOrd="0" parTransId="{A73CA51A-98AA-4D2B-B8FE-DAA5024CE6A9}" sibTransId="{F64EA36A-9233-4CB0-8520-2096724EF2FD}"/>
    <dgm:cxn modelId="{95283A08-DAD2-485E-B8A9-800486ED7B03}" type="presOf" srcId="{3B0DA51D-AB83-488B-A0CC-65DE75D9E944}" destId="{404BB374-28A8-4825-8FE3-727F3D034DF5}" srcOrd="0" destOrd="0" presId="urn:microsoft.com/office/officeart/2005/8/layout/vList6"/>
    <dgm:cxn modelId="{AD18D23F-8141-4150-B22C-92DD59967233}" type="presOf" srcId="{757F8C44-8819-4A31-84B7-15EF0EE4C553}" destId="{E1221877-80B2-4D0D-B48E-C98173FB5BA2}" srcOrd="0" destOrd="0" presId="urn:microsoft.com/office/officeart/2005/8/layout/vList6"/>
    <dgm:cxn modelId="{3B1444E0-2191-434D-985B-7AA6E9DAD577}" type="presParOf" srcId="{D16DCE3E-9B34-472F-A64D-D0562E02A7FA}" destId="{7126A083-BEF9-45FB-925B-A047F30D43A8}" srcOrd="0" destOrd="0" presId="urn:microsoft.com/office/officeart/2005/8/layout/vList6"/>
    <dgm:cxn modelId="{55380A00-ED07-4712-B962-8C5CE2FB81A8}" type="presParOf" srcId="{7126A083-BEF9-45FB-925B-A047F30D43A8}" destId="{E1221877-80B2-4D0D-B48E-C98173FB5BA2}" srcOrd="0" destOrd="0" presId="urn:microsoft.com/office/officeart/2005/8/layout/vList6"/>
    <dgm:cxn modelId="{2716EA39-92A5-4227-B142-F8B40995830E}" type="presParOf" srcId="{7126A083-BEF9-45FB-925B-A047F30D43A8}" destId="{569410D5-2E47-43E4-8ADF-A653C66A8FB1}" srcOrd="1" destOrd="0" presId="urn:microsoft.com/office/officeart/2005/8/layout/vList6"/>
    <dgm:cxn modelId="{E48ED244-A784-428B-AF44-4FABD1107EA7}" type="presParOf" srcId="{D16DCE3E-9B34-472F-A64D-D0562E02A7FA}" destId="{78264132-039D-42D5-B96B-FE51E12E2407}" srcOrd="1" destOrd="0" presId="urn:microsoft.com/office/officeart/2005/8/layout/vList6"/>
    <dgm:cxn modelId="{62BB2663-0E86-480A-8EBF-9610C86F9AA3}" type="presParOf" srcId="{D16DCE3E-9B34-472F-A64D-D0562E02A7FA}" destId="{E0CD7CDC-F652-4563-ABC8-EC77DA53637E}" srcOrd="2" destOrd="0" presId="urn:microsoft.com/office/officeart/2005/8/layout/vList6"/>
    <dgm:cxn modelId="{36D211B4-FB72-4B38-B8DB-D4A25F93227D}" type="presParOf" srcId="{E0CD7CDC-F652-4563-ABC8-EC77DA53637E}" destId="{404BB374-28A8-4825-8FE3-727F3D034DF5}" srcOrd="0" destOrd="0" presId="urn:microsoft.com/office/officeart/2005/8/layout/vList6"/>
    <dgm:cxn modelId="{727F7C37-89B0-4D4B-AAB7-E90F93B65789}" type="presParOf" srcId="{E0CD7CDC-F652-4563-ABC8-EC77DA53637E}" destId="{C9868B64-D656-4E20-AE7D-FAE29F294C6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410D5-2E47-43E4-8ADF-A653C66A8FB1}">
      <dsp:nvSpPr>
        <dsp:cNvPr id="0" name=""/>
        <dsp:cNvSpPr/>
      </dsp:nvSpPr>
      <dsp:spPr>
        <a:xfrm>
          <a:off x="3291839" y="588"/>
          <a:ext cx="4937760" cy="229413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221877-80B2-4D0D-B48E-C98173FB5BA2}">
      <dsp:nvSpPr>
        <dsp:cNvPr id="0" name=""/>
        <dsp:cNvSpPr/>
      </dsp:nvSpPr>
      <dsp:spPr>
        <a:xfrm>
          <a:off x="0" y="588"/>
          <a:ext cx="3291840" cy="2294137"/>
        </a:xfrm>
        <a:prstGeom prst="roundRect">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l-GR" sz="2000" b="1" kern="1200" dirty="0" smtClean="0">
              <a:latin typeface="Century Gothic" pitchFamily="34" charset="0"/>
            </a:rPr>
            <a:t>ΜΗΤΡΟΠΟΛΙΤΙΚΟ ΚΟΛΛΕΓΙΟ</a:t>
          </a:r>
          <a:endParaRPr lang="en-US" sz="2000" b="1" kern="1200" dirty="0">
            <a:latin typeface="Century Gothic" pitchFamily="34" charset="0"/>
          </a:endParaRPr>
        </a:p>
      </dsp:txBody>
      <dsp:txXfrm>
        <a:off x="111991" y="112579"/>
        <a:ext cx="3067858" cy="2070155"/>
      </dsp:txXfrm>
    </dsp:sp>
    <dsp:sp modelId="{C9868B64-D656-4E20-AE7D-FAE29F294C60}">
      <dsp:nvSpPr>
        <dsp:cNvPr id="0" name=""/>
        <dsp:cNvSpPr/>
      </dsp:nvSpPr>
      <dsp:spPr>
        <a:xfrm>
          <a:off x="3291839" y="2524139"/>
          <a:ext cx="4937760" cy="229413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4BB374-28A8-4825-8FE3-727F3D034DF5}">
      <dsp:nvSpPr>
        <dsp:cNvPr id="0" name=""/>
        <dsp:cNvSpPr/>
      </dsp:nvSpPr>
      <dsp:spPr>
        <a:xfrm>
          <a:off x="0" y="2524139"/>
          <a:ext cx="3291840" cy="22941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l-GR" sz="2000" b="1" kern="1200" dirty="0" smtClean="0">
              <a:latin typeface="Century Gothic" pitchFamily="34" charset="0"/>
            </a:rPr>
            <a:t>ΙΕΚ ΑΚΜΗ</a:t>
          </a:r>
          <a:endParaRPr lang="en-US" sz="2000" b="1" kern="1200" dirty="0">
            <a:latin typeface="Century Gothic" pitchFamily="34" charset="0"/>
          </a:endParaRPr>
        </a:p>
      </dsp:txBody>
      <dsp:txXfrm>
        <a:off x="111991" y="2636130"/>
        <a:ext cx="3067858" cy="207015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196BD0F-C7DE-4148-B4AF-E3709382BF27}" type="datetimeFigureOut">
              <a:rPr lang="en-US" smtClean="0"/>
              <a:pPr/>
              <a:t>6/19/2019</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1D7EDD8E-7757-4F61-A28C-0B00C915F017}" type="slidenum">
              <a:rPr lang="en-US" smtClean="0"/>
              <a:pPr/>
              <a:t>‹#›</a:t>
            </a:fld>
            <a:endParaRPr lang="en-US"/>
          </a:p>
        </p:txBody>
      </p:sp>
    </p:spTree>
    <p:extLst>
      <p:ext uri="{BB962C8B-B14F-4D97-AF65-F5344CB8AC3E}">
        <p14:creationId xmlns:p14="http://schemas.microsoft.com/office/powerpoint/2010/main" val="31284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FEE8B350-5958-0E41-A6C5-C2C83FBF1FAC}" type="datetimeFigureOut">
              <a:rPr lang="en-US" smtClean="0"/>
              <a:pPr/>
              <a:t>6/19/2019</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93322314-975C-554B-8A12-FD962E3F8AC7}" type="slidenum">
              <a:rPr lang="en-US" smtClean="0"/>
              <a:pPr/>
              <a:t>‹#›</a:t>
            </a:fld>
            <a:endParaRPr lang="en-US"/>
          </a:p>
        </p:txBody>
      </p:sp>
    </p:spTree>
    <p:extLst>
      <p:ext uri="{BB962C8B-B14F-4D97-AF65-F5344CB8AC3E}">
        <p14:creationId xmlns:p14="http://schemas.microsoft.com/office/powerpoint/2010/main" val="25427918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917575" y="744538"/>
            <a:ext cx="4962525" cy="3722687"/>
          </a:xfrm>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smtClean="0"/>
          </a:p>
        </p:txBody>
      </p:sp>
    </p:spTree>
    <p:extLst>
      <p:ext uri="{BB962C8B-B14F-4D97-AF65-F5344CB8AC3E}">
        <p14:creationId xmlns:p14="http://schemas.microsoft.com/office/powerpoint/2010/main" val="1822722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917575" y="744538"/>
            <a:ext cx="4962525" cy="3722687"/>
          </a:xfrm>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l-GR">
              <a:latin typeface="Calibri" charset="0"/>
            </a:endParaRPr>
          </a:p>
        </p:txBody>
      </p:sp>
    </p:spTree>
    <p:extLst>
      <p:ext uri="{BB962C8B-B14F-4D97-AF65-F5344CB8AC3E}">
        <p14:creationId xmlns:p14="http://schemas.microsoft.com/office/powerpoint/2010/main" val="1095325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917575" y="744538"/>
            <a:ext cx="4962525" cy="3722687"/>
          </a:xfrm>
          <a:ln/>
        </p:spPr>
      </p:sp>
      <p:sp>
        <p:nvSpPr>
          <p:cNvPr id="33795"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1398335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322314-975C-554B-8A12-FD962E3F8AC7}" type="slidenum">
              <a:rPr lang="en-US" smtClean="0"/>
              <a:pPr/>
              <a:t>5</a:t>
            </a:fld>
            <a:endParaRPr lang="en-US"/>
          </a:p>
        </p:txBody>
      </p:sp>
    </p:spTree>
    <p:extLst>
      <p:ext uri="{BB962C8B-B14F-4D97-AF65-F5344CB8AC3E}">
        <p14:creationId xmlns:p14="http://schemas.microsoft.com/office/powerpoint/2010/main" val="272223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17575" y="744538"/>
            <a:ext cx="4962525" cy="3722687"/>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smtClean="0"/>
          </a:p>
        </p:txBody>
      </p:sp>
    </p:spTree>
    <p:extLst>
      <p:ext uri="{BB962C8B-B14F-4D97-AF65-F5344CB8AC3E}">
        <p14:creationId xmlns:p14="http://schemas.microsoft.com/office/powerpoint/2010/main" val="2253487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93322314-975C-554B-8A12-FD962E3F8AC7}" type="slidenum">
              <a:rPr lang="en-US" smtClean="0"/>
              <a:pPr/>
              <a:t>20</a:t>
            </a:fld>
            <a:endParaRPr lang="en-US"/>
          </a:p>
        </p:txBody>
      </p:sp>
    </p:spTree>
    <p:extLst>
      <p:ext uri="{BB962C8B-B14F-4D97-AF65-F5344CB8AC3E}">
        <p14:creationId xmlns:p14="http://schemas.microsoft.com/office/powerpoint/2010/main" val="36593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119D0D20-3106-4678-B2A5-6BABBF3BF974}" type="slidenum">
              <a:rPr lang="en-US" smtClean="0"/>
              <a:pPr/>
              <a:t>28</a:t>
            </a:fld>
            <a:endParaRPr lang="en-US" smtClean="0"/>
          </a:p>
        </p:txBody>
      </p:sp>
      <p:sp>
        <p:nvSpPr>
          <p:cNvPr id="63491" name="Rectangle 2"/>
          <p:cNvSpPr>
            <a:spLocks noGrp="1" noRot="1" noChangeAspect="1" noChangeArrowheads="1" noTextEdit="1"/>
          </p:cNvSpPr>
          <p:nvPr>
            <p:ph type="sldImg"/>
          </p:nvPr>
        </p:nvSpPr>
        <p:spPr>
          <a:xfrm>
            <a:off x="917575" y="744538"/>
            <a:ext cx="4962525" cy="3722687"/>
          </a:xfrm>
          <a:ln/>
        </p:spPr>
      </p:sp>
      <p:sp>
        <p:nvSpPr>
          <p:cNvPr id="63492"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1468464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917575" y="744538"/>
            <a:ext cx="4962525" cy="3722687"/>
          </a:xfrm>
          <a:ln/>
        </p:spPr>
      </p:sp>
      <p:sp>
        <p:nvSpPr>
          <p:cNvPr id="45059"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3574522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917575" y="744538"/>
            <a:ext cx="4962525" cy="3722687"/>
          </a:xfrm>
          <a:ln/>
        </p:spPr>
      </p:sp>
      <p:sp>
        <p:nvSpPr>
          <p:cNvPr id="46083"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2958761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93322314-975C-554B-8A12-FD962E3F8AC7}" type="slidenum">
              <a:rPr lang="en-US" smtClean="0"/>
              <a:pPr/>
              <a:t>37</a:t>
            </a:fld>
            <a:endParaRPr lang="en-US"/>
          </a:p>
        </p:txBody>
      </p:sp>
    </p:spTree>
    <p:extLst>
      <p:ext uri="{BB962C8B-B14F-4D97-AF65-F5344CB8AC3E}">
        <p14:creationId xmlns:p14="http://schemas.microsoft.com/office/powerpoint/2010/main" val="1480123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3BE99D-5132-394D-8DE2-2FD77049DBCC}" type="datetimeFigureOut">
              <a:rPr lang="en-US" smtClean="0"/>
              <a:pPr/>
              <a:t>6/19/2019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DF1E5-C835-304B-B18C-C57DFB15271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3BE99D-5132-394D-8DE2-2FD77049DBCC}" type="datetimeFigureOut">
              <a:rPr lang="en-US" smtClean="0"/>
              <a:pPr/>
              <a:t>6/19/2019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DF1E5-C835-304B-B18C-C57DFB15271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3BE99D-5132-394D-8DE2-2FD77049DBCC}" type="datetimeFigureOut">
              <a:rPr lang="en-US" smtClean="0"/>
              <a:pPr/>
              <a:t>6/19/2019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DF1E5-C835-304B-B18C-C57DFB15271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3BE99D-5132-394D-8DE2-2FD77049DBCC}" type="datetimeFigureOut">
              <a:rPr lang="en-US" smtClean="0"/>
              <a:pPr/>
              <a:t>6/19/2019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DF1E5-C835-304B-B18C-C57DFB15271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3BE99D-5132-394D-8DE2-2FD77049DBCC}" type="datetimeFigureOut">
              <a:rPr lang="en-US" smtClean="0"/>
              <a:pPr/>
              <a:t>6/19/2019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DF1E5-C835-304B-B18C-C57DFB15271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3BE99D-5132-394D-8DE2-2FD77049DBCC}" type="datetimeFigureOut">
              <a:rPr lang="en-US" smtClean="0"/>
              <a:pPr/>
              <a:t>6/19/2019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DF1E5-C835-304B-B18C-C57DFB15271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3BE99D-5132-394D-8DE2-2FD77049DBCC}" type="datetimeFigureOut">
              <a:rPr lang="en-US" smtClean="0"/>
              <a:pPr/>
              <a:t>6/19/2019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2DF1E5-C835-304B-B18C-C57DFB15271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3BE99D-5132-394D-8DE2-2FD77049DBCC}" type="datetimeFigureOut">
              <a:rPr lang="en-US" smtClean="0"/>
              <a:pPr/>
              <a:t>6/19/2019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2DF1E5-C835-304B-B18C-C57DFB15271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BE99D-5132-394D-8DE2-2FD77049DBCC}" type="datetimeFigureOut">
              <a:rPr lang="en-US" smtClean="0"/>
              <a:pPr/>
              <a:t>6/19/2019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2DF1E5-C835-304B-B18C-C57DFB15271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3BE99D-5132-394D-8DE2-2FD77049DBCC}" type="datetimeFigureOut">
              <a:rPr lang="en-US" smtClean="0"/>
              <a:pPr/>
              <a:t>6/19/2019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DF1E5-C835-304B-B18C-C57DFB15271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3BE99D-5132-394D-8DE2-2FD77049DBCC}" type="datetimeFigureOut">
              <a:rPr lang="en-US" smtClean="0"/>
              <a:pPr/>
              <a:t>6/19/2019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DF1E5-C835-304B-B18C-C57DFB15271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BE99D-5132-394D-8DE2-2FD77049DBCC}" type="datetimeFigureOut">
              <a:rPr lang="en-US" smtClean="0"/>
              <a:pPr/>
              <a:t>6/19/2019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2DF1E5-C835-304B-B18C-C57DFB15271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18" Type="http://schemas.openxmlformats.org/officeDocument/2006/relationships/image" Target="../media/image55.jpeg"/><Relationship Id="rId26" Type="http://schemas.openxmlformats.org/officeDocument/2006/relationships/image" Target="../media/image63.jpg"/><Relationship Id="rId3" Type="http://schemas.openxmlformats.org/officeDocument/2006/relationships/image" Target="../media/image41.png"/><Relationship Id="rId21" Type="http://schemas.openxmlformats.org/officeDocument/2006/relationships/image" Target="../media/image58.jpeg"/><Relationship Id="rId7" Type="http://schemas.openxmlformats.org/officeDocument/2006/relationships/image" Target="../media/image2.jpeg"/><Relationship Id="rId12" Type="http://schemas.openxmlformats.org/officeDocument/2006/relationships/image" Target="../media/image49.png"/><Relationship Id="rId17" Type="http://schemas.openxmlformats.org/officeDocument/2006/relationships/image" Target="../media/image54.jpeg"/><Relationship Id="rId25" Type="http://schemas.openxmlformats.org/officeDocument/2006/relationships/image" Target="../media/image62.jpg"/><Relationship Id="rId2" Type="http://schemas.openxmlformats.org/officeDocument/2006/relationships/image" Target="../media/image40.jpeg"/><Relationship Id="rId16" Type="http://schemas.openxmlformats.org/officeDocument/2006/relationships/image" Target="../media/image53.jpeg"/><Relationship Id="rId20" Type="http://schemas.openxmlformats.org/officeDocument/2006/relationships/image" Target="../media/image57.png"/><Relationship Id="rId29"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8.jpeg"/><Relationship Id="rId24" Type="http://schemas.openxmlformats.org/officeDocument/2006/relationships/image" Target="../media/image61.jpeg"/><Relationship Id="rId5" Type="http://schemas.openxmlformats.org/officeDocument/2006/relationships/image" Target="../media/image43.jpeg"/><Relationship Id="rId15" Type="http://schemas.openxmlformats.org/officeDocument/2006/relationships/image" Target="../media/image52.png"/><Relationship Id="rId23" Type="http://schemas.openxmlformats.org/officeDocument/2006/relationships/image" Target="../media/image60.jpeg"/><Relationship Id="rId28" Type="http://schemas.openxmlformats.org/officeDocument/2006/relationships/image" Target="../media/image65.png"/><Relationship Id="rId10" Type="http://schemas.openxmlformats.org/officeDocument/2006/relationships/image" Target="../media/image47.jpeg"/><Relationship Id="rId19" Type="http://schemas.openxmlformats.org/officeDocument/2006/relationships/image" Target="../media/image56.png"/><Relationship Id="rId4" Type="http://schemas.openxmlformats.org/officeDocument/2006/relationships/image" Target="../media/image42.jpeg"/><Relationship Id="rId9" Type="http://schemas.openxmlformats.org/officeDocument/2006/relationships/image" Target="../media/image46.png"/><Relationship Id="rId14" Type="http://schemas.openxmlformats.org/officeDocument/2006/relationships/image" Target="../media/image51.jpeg"/><Relationship Id="rId22" Type="http://schemas.openxmlformats.org/officeDocument/2006/relationships/image" Target="../media/image59.jpeg"/><Relationship Id="rId27" Type="http://schemas.openxmlformats.org/officeDocument/2006/relationships/image" Target="../media/image64.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7.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81.jpeg"/></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2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2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33.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jpeg"/><Relationship Id="rId18" Type="http://schemas.openxmlformats.org/officeDocument/2006/relationships/image" Target="../media/image126.jpeg"/><Relationship Id="rId26" Type="http://schemas.openxmlformats.org/officeDocument/2006/relationships/image" Target="../media/image134.png"/><Relationship Id="rId39" Type="http://schemas.openxmlformats.org/officeDocument/2006/relationships/image" Target="../media/image147.jpeg"/><Relationship Id="rId3" Type="http://schemas.openxmlformats.org/officeDocument/2006/relationships/image" Target="../media/image111.jpeg"/><Relationship Id="rId21" Type="http://schemas.openxmlformats.org/officeDocument/2006/relationships/image" Target="../media/image129.jpeg"/><Relationship Id="rId34" Type="http://schemas.openxmlformats.org/officeDocument/2006/relationships/image" Target="../media/image142.png"/><Relationship Id="rId42" Type="http://schemas.openxmlformats.org/officeDocument/2006/relationships/image" Target="../media/image150.jpe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5" Type="http://schemas.openxmlformats.org/officeDocument/2006/relationships/image" Target="../media/image133.png"/><Relationship Id="rId33" Type="http://schemas.openxmlformats.org/officeDocument/2006/relationships/image" Target="../media/image141.png"/><Relationship Id="rId38" Type="http://schemas.openxmlformats.org/officeDocument/2006/relationships/image" Target="../media/image146.jpeg"/><Relationship Id="rId46" Type="http://schemas.openxmlformats.org/officeDocument/2006/relationships/image" Target="../media/image154.png"/><Relationship Id="rId2" Type="http://schemas.openxmlformats.org/officeDocument/2006/relationships/notesSlide" Target="../notesSlides/notesSlide7.xml"/><Relationship Id="rId16" Type="http://schemas.openxmlformats.org/officeDocument/2006/relationships/image" Target="../media/image124.png"/><Relationship Id="rId20" Type="http://schemas.openxmlformats.org/officeDocument/2006/relationships/image" Target="../media/image128.jpeg"/><Relationship Id="rId29" Type="http://schemas.openxmlformats.org/officeDocument/2006/relationships/image" Target="../media/image137.png"/><Relationship Id="rId41" Type="http://schemas.openxmlformats.org/officeDocument/2006/relationships/image" Target="../media/image149.jpe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9.jpeg"/><Relationship Id="rId24" Type="http://schemas.openxmlformats.org/officeDocument/2006/relationships/image" Target="../media/image132.jpeg"/><Relationship Id="rId32" Type="http://schemas.openxmlformats.org/officeDocument/2006/relationships/image" Target="../media/image140.jpeg"/><Relationship Id="rId37" Type="http://schemas.openxmlformats.org/officeDocument/2006/relationships/image" Target="../media/image145.png"/><Relationship Id="rId40" Type="http://schemas.openxmlformats.org/officeDocument/2006/relationships/image" Target="../media/image148.jpeg"/><Relationship Id="rId45" Type="http://schemas.openxmlformats.org/officeDocument/2006/relationships/image" Target="../media/image153.jpeg"/><Relationship Id="rId5" Type="http://schemas.openxmlformats.org/officeDocument/2006/relationships/image" Target="../media/image113.jpeg"/><Relationship Id="rId15" Type="http://schemas.openxmlformats.org/officeDocument/2006/relationships/image" Target="../media/image123.png"/><Relationship Id="rId23" Type="http://schemas.openxmlformats.org/officeDocument/2006/relationships/image" Target="../media/image131.png"/><Relationship Id="rId28" Type="http://schemas.openxmlformats.org/officeDocument/2006/relationships/image" Target="../media/image136.png"/><Relationship Id="rId36" Type="http://schemas.openxmlformats.org/officeDocument/2006/relationships/image" Target="../media/image144.jpeg"/><Relationship Id="rId10" Type="http://schemas.openxmlformats.org/officeDocument/2006/relationships/image" Target="../media/image118.png"/><Relationship Id="rId19" Type="http://schemas.openxmlformats.org/officeDocument/2006/relationships/image" Target="../media/image127.jpeg"/><Relationship Id="rId31" Type="http://schemas.openxmlformats.org/officeDocument/2006/relationships/image" Target="../media/image139.jpeg"/><Relationship Id="rId44" Type="http://schemas.openxmlformats.org/officeDocument/2006/relationships/image" Target="../media/image152.jpe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 Id="rId22" Type="http://schemas.openxmlformats.org/officeDocument/2006/relationships/image" Target="../media/image130.png"/><Relationship Id="rId27" Type="http://schemas.openxmlformats.org/officeDocument/2006/relationships/image" Target="../media/image135.jpeg"/><Relationship Id="rId30" Type="http://schemas.openxmlformats.org/officeDocument/2006/relationships/image" Target="../media/image138.png"/><Relationship Id="rId35" Type="http://schemas.openxmlformats.org/officeDocument/2006/relationships/image" Target="../media/image143.png"/><Relationship Id="rId43" Type="http://schemas.openxmlformats.org/officeDocument/2006/relationships/image" Target="../media/image151.jpeg"/></Relationships>
</file>

<file path=ppt/slides/_rels/slide34.xml.rels><?xml version="1.0" encoding="UTF-8" standalone="yes"?>
<Relationships xmlns="http://schemas.openxmlformats.org/package/2006/relationships"><Relationship Id="rId13" Type="http://schemas.openxmlformats.org/officeDocument/2006/relationships/image" Target="../media/image165.jpeg"/><Relationship Id="rId18" Type="http://schemas.openxmlformats.org/officeDocument/2006/relationships/image" Target="../media/image170.png"/><Relationship Id="rId26" Type="http://schemas.openxmlformats.org/officeDocument/2006/relationships/image" Target="../media/image178.jpeg"/><Relationship Id="rId39" Type="http://schemas.openxmlformats.org/officeDocument/2006/relationships/image" Target="../media/image191.png"/><Relationship Id="rId21" Type="http://schemas.openxmlformats.org/officeDocument/2006/relationships/image" Target="../media/image173.png"/><Relationship Id="rId34" Type="http://schemas.openxmlformats.org/officeDocument/2006/relationships/image" Target="../media/image186.png"/><Relationship Id="rId42" Type="http://schemas.openxmlformats.org/officeDocument/2006/relationships/image" Target="../media/image194.png"/><Relationship Id="rId47" Type="http://schemas.openxmlformats.org/officeDocument/2006/relationships/image" Target="../media/image199.png"/><Relationship Id="rId50" Type="http://schemas.openxmlformats.org/officeDocument/2006/relationships/image" Target="../media/image202.jpeg"/><Relationship Id="rId55" Type="http://schemas.openxmlformats.org/officeDocument/2006/relationships/image" Target="../media/image207.jpeg"/><Relationship Id="rId7" Type="http://schemas.openxmlformats.org/officeDocument/2006/relationships/image" Target="../media/image159.jpeg"/><Relationship Id="rId2" Type="http://schemas.openxmlformats.org/officeDocument/2006/relationships/notesSlide" Target="../notesSlides/notesSlide8.xml"/><Relationship Id="rId16" Type="http://schemas.openxmlformats.org/officeDocument/2006/relationships/image" Target="../media/image168.jpeg"/><Relationship Id="rId20" Type="http://schemas.openxmlformats.org/officeDocument/2006/relationships/image" Target="../media/image172.jpeg"/><Relationship Id="rId29" Type="http://schemas.openxmlformats.org/officeDocument/2006/relationships/image" Target="../media/image181.jpeg"/><Relationship Id="rId41" Type="http://schemas.openxmlformats.org/officeDocument/2006/relationships/image" Target="../media/image193.png"/><Relationship Id="rId54" Type="http://schemas.openxmlformats.org/officeDocument/2006/relationships/image" Target="../media/image206.jpeg"/><Relationship Id="rId1" Type="http://schemas.openxmlformats.org/officeDocument/2006/relationships/slideLayout" Target="../slideLayouts/slideLayout7.xml"/><Relationship Id="rId6" Type="http://schemas.openxmlformats.org/officeDocument/2006/relationships/image" Target="../media/image158.jpeg"/><Relationship Id="rId11" Type="http://schemas.openxmlformats.org/officeDocument/2006/relationships/image" Target="../media/image163.png"/><Relationship Id="rId24" Type="http://schemas.openxmlformats.org/officeDocument/2006/relationships/image" Target="../media/image176.jpeg"/><Relationship Id="rId32" Type="http://schemas.openxmlformats.org/officeDocument/2006/relationships/image" Target="../media/image184.jpeg"/><Relationship Id="rId37" Type="http://schemas.openxmlformats.org/officeDocument/2006/relationships/image" Target="../media/image189.jpeg"/><Relationship Id="rId40" Type="http://schemas.openxmlformats.org/officeDocument/2006/relationships/image" Target="../media/image192.jpeg"/><Relationship Id="rId45" Type="http://schemas.openxmlformats.org/officeDocument/2006/relationships/image" Target="../media/image197.png"/><Relationship Id="rId53" Type="http://schemas.openxmlformats.org/officeDocument/2006/relationships/image" Target="../media/image205.png"/><Relationship Id="rId58" Type="http://schemas.openxmlformats.org/officeDocument/2006/relationships/image" Target="../media/image210.jpeg"/><Relationship Id="rId5" Type="http://schemas.openxmlformats.org/officeDocument/2006/relationships/image" Target="../media/image157.jpeg"/><Relationship Id="rId15" Type="http://schemas.openxmlformats.org/officeDocument/2006/relationships/image" Target="../media/image167.jpeg"/><Relationship Id="rId23" Type="http://schemas.openxmlformats.org/officeDocument/2006/relationships/image" Target="../media/image175.png"/><Relationship Id="rId28" Type="http://schemas.openxmlformats.org/officeDocument/2006/relationships/image" Target="../media/image180.jpeg"/><Relationship Id="rId36" Type="http://schemas.openxmlformats.org/officeDocument/2006/relationships/image" Target="../media/image188.png"/><Relationship Id="rId49" Type="http://schemas.openxmlformats.org/officeDocument/2006/relationships/image" Target="../media/image201.png"/><Relationship Id="rId57" Type="http://schemas.openxmlformats.org/officeDocument/2006/relationships/image" Target="../media/image209.png"/><Relationship Id="rId61" Type="http://schemas.openxmlformats.org/officeDocument/2006/relationships/image" Target="../media/image213.jpeg"/><Relationship Id="rId10" Type="http://schemas.openxmlformats.org/officeDocument/2006/relationships/image" Target="../media/image162.jpeg"/><Relationship Id="rId19" Type="http://schemas.openxmlformats.org/officeDocument/2006/relationships/image" Target="../media/image171.jpeg"/><Relationship Id="rId31" Type="http://schemas.openxmlformats.org/officeDocument/2006/relationships/image" Target="../media/image183.jpeg"/><Relationship Id="rId44" Type="http://schemas.openxmlformats.org/officeDocument/2006/relationships/image" Target="../media/image196.png"/><Relationship Id="rId52" Type="http://schemas.openxmlformats.org/officeDocument/2006/relationships/image" Target="../media/image204.png"/><Relationship Id="rId60" Type="http://schemas.openxmlformats.org/officeDocument/2006/relationships/image" Target="../media/image212.png"/><Relationship Id="rId4" Type="http://schemas.openxmlformats.org/officeDocument/2006/relationships/image" Target="../media/image156.jpeg"/><Relationship Id="rId9" Type="http://schemas.openxmlformats.org/officeDocument/2006/relationships/image" Target="../media/image161.png"/><Relationship Id="rId14" Type="http://schemas.openxmlformats.org/officeDocument/2006/relationships/image" Target="../media/image166.jpeg"/><Relationship Id="rId22" Type="http://schemas.openxmlformats.org/officeDocument/2006/relationships/image" Target="../media/image174.jpeg"/><Relationship Id="rId27" Type="http://schemas.openxmlformats.org/officeDocument/2006/relationships/image" Target="../media/image179.jpeg"/><Relationship Id="rId30" Type="http://schemas.openxmlformats.org/officeDocument/2006/relationships/image" Target="../media/image182.jpeg"/><Relationship Id="rId35" Type="http://schemas.openxmlformats.org/officeDocument/2006/relationships/image" Target="../media/image187.png"/><Relationship Id="rId43" Type="http://schemas.openxmlformats.org/officeDocument/2006/relationships/image" Target="../media/image195.jpeg"/><Relationship Id="rId48" Type="http://schemas.openxmlformats.org/officeDocument/2006/relationships/image" Target="../media/image200.jpeg"/><Relationship Id="rId56" Type="http://schemas.openxmlformats.org/officeDocument/2006/relationships/image" Target="../media/image208.jpeg"/><Relationship Id="rId8" Type="http://schemas.openxmlformats.org/officeDocument/2006/relationships/image" Target="../media/image160.png"/><Relationship Id="rId51" Type="http://schemas.openxmlformats.org/officeDocument/2006/relationships/image" Target="../media/image203.png"/><Relationship Id="rId3" Type="http://schemas.openxmlformats.org/officeDocument/2006/relationships/image" Target="../media/image155.jpeg"/><Relationship Id="rId12" Type="http://schemas.openxmlformats.org/officeDocument/2006/relationships/image" Target="../media/image164.jpeg"/><Relationship Id="rId17" Type="http://schemas.openxmlformats.org/officeDocument/2006/relationships/image" Target="../media/image169.jpeg"/><Relationship Id="rId25" Type="http://schemas.openxmlformats.org/officeDocument/2006/relationships/image" Target="../media/image177.jpeg"/><Relationship Id="rId33" Type="http://schemas.openxmlformats.org/officeDocument/2006/relationships/image" Target="../media/image185.jpeg"/><Relationship Id="rId38" Type="http://schemas.openxmlformats.org/officeDocument/2006/relationships/image" Target="../media/image190.jpeg"/><Relationship Id="rId46" Type="http://schemas.openxmlformats.org/officeDocument/2006/relationships/image" Target="../media/image198.jpeg"/><Relationship Id="rId59" Type="http://schemas.openxmlformats.org/officeDocument/2006/relationships/image" Target="../media/image211.jpeg"/></Relationships>
</file>

<file path=ppt/slides/_rels/slide3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22.tiff"/><Relationship Id="rId3" Type="http://schemas.openxmlformats.org/officeDocument/2006/relationships/image" Target="../media/image217.jpeg"/><Relationship Id="rId7" Type="http://schemas.openxmlformats.org/officeDocument/2006/relationships/image" Target="../media/image221.jpeg"/><Relationship Id="rId2" Type="http://schemas.openxmlformats.org/officeDocument/2006/relationships/image" Target="../media/image216.jpeg"/><Relationship Id="rId1" Type="http://schemas.openxmlformats.org/officeDocument/2006/relationships/slideLayout" Target="../slideLayouts/slideLayout7.xml"/><Relationship Id="rId6" Type="http://schemas.openxmlformats.org/officeDocument/2006/relationships/image" Target="../media/image220.jpeg"/><Relationship Id="rId5" Type="http://schemas.openxmlformats.org/officeDocument/2006/relationships/image" Target="../media/image219.jpeg"/><Relationship Id="rId4" Type="http://schemas.openxmlformats.org/officeDocument/2006/relationships/image" Target="../media/image218.jpeg"/><Relationship Id="rId9"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7.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39.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image" Target="../media/image239.png"/><Relationship Id="rId3" Type="http://schemas.openxmlformats.org/officeDocument/2006/relationships/image" Target="../media/image229.jpeg"/><Relationship Id="rId7" Type="http://schemas.openxmlformats.org/officeDocument/2006/relationships/image" Target="../media/image233.png"/><Relationship Id="rId12" Type="http://schemas.openxmlformats.org/officeDocument/2006/relationships/image" Target="../media/image2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2.png"/><Relationship Id="rId11" Type="http://schemas.openxmlformats.org/officeDocument/2006/relationships/image" Target="../media/image237.jpeg"/><Relationship Id="rId5" Type="http://schemas.openxmlformats.org/officeDocument/2006/relationships/image" Target="../media/image231.jpeg"/><Relationship Id="rId10" Type="http://schemas.openxmlformats.org/officeDocument/2006/relationships/image" Target="../media/image236.jpeg"/><Relationship Id="rId4" Type="http://schemas.openxmlformats.org/officeDocument/2006/relationships/image" Target="../media/image230.jpeg"/><Relationship Id="rId9" Type="http://schemas.openxmlformats.org/officeDocument/2006/relationships/image" Target="../media/image23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1.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242.png"/></Relationships>
</file>

<file path=ppt/slides/_rels/slide4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6.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7.xml"/><Relationship Id="rId6" Type="http://schemas.openxmlformats.org/officeDocument/2006/relationships/image" Target="../media/image255.jpeg"/><Relationship Id="rId5" Type="http://schemas.openxmlformats.org/officeDocument/2006/relationships/image" Target="../media/image254.png"/><Relationship Id="rId4" Type="http://schemas.openxmlformats.org/officeDocument/2006/relationships/image" Target="../media/image253.jpeg"/></Relationships>
</file>

<file path=ppt/slides/_rels/slide49.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7.xml"/><Relationship Id="rId5" Type="http://schemas.openxmlformats.org/officeDocument/2006/relationships/image" Target="../media/image259.jpeg"/><Relationship Id="rId4" Type="http://schemas.openxmlformats.org/officeDocument/2006/relationships/image" Target="../media/image258.png"/></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g"/><Relationship Id="rId1" Type="http://schemas.openxmlformats.org/officeDocument/2006/relationships/slideLayout" Target="../slideLayouts/slideLayout7.xml"/><Relationship Id="rId5" Type="http://schemas.openxmlformats.org/officeDocument/2006/relationships/image" Target="../media/image263.jpg"/><Relationship Id="rId4" Type="http://schemas.openxmlformats.org/officeDocument/2006/relationships/image" Target="../media/image262.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5.jpeg"/><Relationship Id="rId5" Type="http://schemas.openxmlformats.org/officeDocument/2006/relationships/image" Target="../media/image20.png"/><Relationship Id="rId10" Type="http://schemas.openxmlformats.org/officeDocument/2006/relationships/image" Target="../media/image24.jpeg"/><Relationship Id="rId4" Type="http://schemas.openxmlformats.org/officeDocument/2006/relationships/image" Target="../media/image19.jpeg"/><Relationship Id="rId9"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 Id="rId14" Type="http://schemas.openxmlformats.org/officeDocument/2006/relationships/image" Target="../media/image37.jpe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3" name="Picture 4" descr="B3.jpg"/>
          <p:cNvPicPr>
            <a:picLocks noChangeAspect="1"/>
          </p:cNvPicPr>
          <p:nvPr/>
        </p:nvPicPr>
        <p:blipFill>
          <a:blip r:embed="rId3">
            <a:lum bright="18000" contrast="22000"/>
            <a:extLst>
              <a:ext uri="{28A0092B-C50C-407E-A947-70E740481C1C}">
                <a14:useLocalDpi xmlns:a14="http://schemas.microsoft.com/office/drawing/2010/main" val="0"/>
              </a:ext>
            </a:extLst>
          </a:blip>
          <a:srcRect/>
          <a:stretch>
            <a:fillRect/>
          </a:stretch>
        </p:blipFill>
        <p:spPr bwMode="auto">
          <a:xfrm>
            <a:off x="0" y="1"/>
            <a:ext cx="91440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amcgreek-final.jpg"/>
          <p:cNvPicPr>
            <a:picLocks noChangeAspect="1"/>
          </p:cNvPicPr>
          <p:nvPr/>
        </p:nvPicPr>
        <p:blipFill>
          <a:blip r:embed="rId4"/>
          <a:stretch>
            <a:fillRect/>
          </a:stretch>
        </p:blipFill>
        <p:spPr>
          <a:xfrm>
            <a:off x="2613061" y="5018554"/>
            <a:ext cx="3705545" cy="1119075"/>
          </a:xfrm>
          <a:prstGeom prst="rect">
            <a:avLst/>
          </a:prstGeom>
        </p:spPr>
      </p:pic>
      <p:sp>
        <p:nvSpPr>
          <p:cNvPr id="5" name="TextBox 4"/>
          <p:cNvSpPr txBox="1">
            <a:spLocks noChangeArrowheads="1"/>
          </p:cNvSpPr>
          <p:nvPr/>
        </p:nvSpPr>
        <p:spPr bwMode="auto">
          <a:xfrm>
            <a:off x="-36512" y="6324600"/>
            <a:ext cx="9144001" cy="369888"/>
          </a:xfrm>
          <a:prstGeom prst="rect">
            <a:avLst/>
          </a:prstGeom>
          <a:noFill/>
          <a:ln w="9525">
            <a:noFill/>
            <a:miter lim="800000"/>
            <a:headEnd/>
            <a:tailEnd/>
          </a:ln>
        </p:spPr>
        <p:txBody>
          <a:bodyPr>
            <a:spAutoFit/>
          </a:bodyPr>
          <a:lstStyle/>
          <a:p>
            <a:pPr algn="ctr"/>
            <a:r>
              <a:rPr lang="en-US" b="1" dirty="0">
                <a:solidFill>
                  <a:schemeClr val="tx1">
                    <a:lumMod val="75000"/>
                    <a:lumOff val="25000"/>
                  </a:schemeClr>
                </a:solidFill>
                <a:latin typeface="Century Gothic" pitchFamily="34" charset="0"/>
              </a:rPr>
              <a:t>www. mitropolitiko.edu.gr</a:t>
            </a:r>
            <a:endParaRPr lang="el-GR" b="1" dirty="0">
              <a:solidFill>
                <a:schemeClr val="tx1">
                  <a:lumMod val="75000"/>
                  <a:lumOff val="25000"/>
                </a:schemeClr>
              </a:solidFill>
              <a:latin typeface="Century Gothic" pitchFamily="34" charset="0"/>
            </a:endParaRPr>
          </a:p>
        </p:txBody>
      </p:sp>
    </p:spTree>
    <p:extLst>
      <p:ext uri="{BB962C8B-B14F-4D97-AF65-F5344CB8AC3E}">
        <p14:creationId xmlns:p14="http://schemas.microsoft.com/office/powerpoint/2010/main" val="23413949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Ευθεία γραμμή σύνδεσης 18">
            <a:extLst>
              <a:ext uri="{FF2B5EF4-FFF2-40B4-BE49-F238E27FC236}">
                <a16:creationId xmlns:a16="http://schemas.microsoft.com/office/drawing/2014/main" xmlns="" id="{51B5A775-1C71-49AE-BE0F-F26FDCA69BD2}"/>
              </a:ext>
            </a:extLst>
          </p:cNvPr>
          <p:cNvCxnSpPr>
            <a:cxnSpLocks/>
          </p:cNvCxnSpPr>
          <p:nvPr/>
        </p:nvCxnSpPr>
        <p:spPr>
          <a:xfrm flipH="1">
            <a:off x="183413" y="3403079"/>
            <a:ext cx="8692116" cy="31898"/>
          </a:xfrm>
          <a:prstGeom prst="line">
            <a:avLst/>
          </a:prstGeom>
        </p:spPr>
        <p:style>
          <a:lnRef idx="3">
            <a:schemeClr val="dk1"/>
          </a:lnRef>
          <a:fillRef idx="0">
            <a:schemeClr val="dk1"/>
          </a:fillRef>
          <a:effectRef idx="2">
            <a:schemeClr val="dk1"/>
          </a:effectRef>
          <a:fontRef idx="minor">
            <a:schemeClr val="tx1"/>
          </a:fontRef>
        </p:style>
      </p:cxnSp>
      <p:sp>
        <p:nvSpPr>
          <p:cNvPr id="48" name="Oval 69">
            <a:extLst>
              <a:ext uri="{FF2B5EF4-FFF2-40B4-BE49-F238E27FC236}">
                <a16:creationId xmlns:a16="http://schemas.microsoft.com/office/drawing/2014/main" xmlns="" id="{95B61E9F-CC1B-4EBE-AE44-F3EF75780457}"/>
              </a:ext>
            </a:extLst>
          </p:cNvPr>
          <p:cNvSpPr/>
          <p:nvPr/>
        </p:nvSpPr>
        <p:spPr>
          <a:xfrm>
            <a:off x="6394013" y="3275488"/>
            <a:ext cx="247445" cy="263156"/>
          </a:xfrm>
          <a:prstGeom prst="ellipse">
            <a:avLst/>
          </a:prstGeom>
          <a:solidFill>
            <a:srgbClr val="C00000"/>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uk-UA" sz="2100" dirty="0">
              <a:solidFill>
                <a:schemeClr val="tx1"/>
              </a:solidFill>
              <a:latin typeface="Century Gothic" panose="020B0502020202020204" pitchFamily="34" charset="0"/>
            </a:endParaRPr>
          </a:p>
        </p:txBody>
      </p:sp>
      <p:sp>
        <p:nvSpPr>
          <p:cNvPr id="49" name="TextBox 48">
            <a:extLst>
              <a:ext uri="{FF2B5EF4-FFF2-40B4-BE49-F238E27FC236}">
                <a16:creationId xmlns:a16="http://schemas.microsoft.com/office/drawing/2014/main" xmlns="" id="{8B03AAB4-1FB8-435F-BA48-F2816C2F0DC1}"/>
              </a:ext>
            </a:extLst>
          </p:cNvPr>
          <p:cNvSpPr txBox="1"/>
          <p:nvPr/>
        </p:nvSpPr>
        <p:spPr>
          <a:xfrm>
            <a:off x="5978037" y="2876764"/>
            <a:ext cx="1034253" cy="438582"/>
          </a:xfrm>
          <a:prstGeom prst="rect">
            <a:avLst/>
          </a:prstGeom>
          <a:noFill/>
        </p:spPr>
        <p:txBody>
          <a:bodyPr wrap="square" rtlCol="0">
            <a:spAutoFit/>
          </a:bodyPr>
          <a:lstStyle/>
          <a:p>
            <a:pPr algn="ctr"/>
            <a:r>
              <a:rPr lang="el-GR" sz="2250" b="1" dirty="0" smtClean="0">
                <a:latin typeface="Century Gothic" panose="020B0502020202020204" pitchFamily="34" charset="0"/>
                <a:cs typeface="Segoe UI Semilight" panose="020B0402040204020203" pitchFamily="34" charset="0"/>
              </a:rPr>
              <a:t>20</a:t>
            </a:r>
            <a:r>
              <a:rPr lang="en-US" sz="2250" b="1" dirty="0" smtClean="0">
                <a:latin typeface="Century Gothic" panose="020B0502020202020204" pitchFamily="34" charset="0"/>
                <a:cs typeface="Segoe UI Semilight" panose="020B0402040204020203" pitchFamily="34" charset="0"/>
              </a:rPr>
              <a:t>1</a:t>
            </a:r>
            <a:r>
              <a:rPr lang="el-GR" sz="2250" b="1" dirty="0" smtClean="0">
                <a:latin typeface="Century Gothic" panose="020B0502020202020204" pitchFamily="34" charset="0"/>
                <a:cs typeface="Segoe UI Semilight" panose="020B0402040204020203" pitchFamily="34" charset="0"/>
              </a:rPr>
              <a:t>7</a:t>
            </a:r>
            <a:endParaRPr lang="uk-UA" sz="2250" b="1" dirty="0">
              <a:latin typeface="Century Gothic" panose="020B0502020202020204" pitchFamily="34" charset="0"/>
              <a:cs typeface="Segoe UI Semilight" panose="020B0402040204020203" pitchFamily="34" charset="0"/>
            </a:endParaRPr>
          </a:p>
        </p:txBody>
      </p:sp>
      <p:sp>
        <p:nvSpPr>
          <p:cNvPr id="50" name="TextBox 49">
            <a:extLst>
              <a:ext uri="{FF2B5EF4-FFF2-40B4-BE49-F238E27FC236}">
                <a16:creationId xmlns:a16="http://schemas.microsoft.com/office/drawing/2014/main" xmlns="" id="{5806BAF6-7930-4C43-932A-8B95F22795B1}"/>
              </a:ext>
            </a:extLst>
          </p:cNvPr>
          <p:cNvSpPr txBox="1"/>
          <p:nvPr/>
        </p:nvSpPr>
        <p:spPr>
          <a:xfrm>
            <a:off x="4975619" y="3745269"/>
            <a:ext cx="3240627" cy="2516073"/>
          </a:xfrm>
          <a:prstGeom prst="rect">
            <a:avLst/>
          </a:prstGeom>
          <a:noFill/>
        </p:spPr>
        <p:txBody>
          <a:bodyPr wrap="square" rtlCol="0">
            <a:spAutoFit/>
          </a:bodyPr>
          <a:lstStyle/>
          <a:p>
            <a:pPr marL="214313" indent="-214313">
              <a:buFont typeface="Wingdings" panose="05000000000000000000" pitchFamily="2" charset="2"/>
              <a:buChar char="v"/>
            </a:pPr>
            <a:r>
              <a:rPr lang="el-GR" sz="1050" dirty="0">
                <a:latin typeface="Century Gothic" panose="020B0502020202020204" pitchFamily="34" charset="0"/>
                <a:cs typeface="Segoe UI Semilight" panose="020B0402040204020203" pitchFamily="34" charset="0"/>
              </a:rPr>
              <a:t>Η Σχολή Τουρισμού λαμβάνει το Β</a:t>
            </a:r>
            <a:r>
              <a:rPr lang="el-GR" sz="1050" dirty="0" smtClean="0">
                <a:latin typeface="Century Gothic" panose="020B0502020202020204" pitchFamily="34" charset="0"/>
                <a:cs typeface="Segoe UI Semilight" panose="020B0402040204020203" pitchFamily="34" charset="0"/>
              </a:rPr>
              <a:t>ραβείο </a:t>
            </a:r>
            <a:r>
              <a:rPr lang="en-US" sz="1050" dirty="0" smtClean="0">
                <a:latin typeface="Century Gothic" panose="020B0502020202020204" pitchFamily="34" charset="0"/>
                <a:cs typeface="Segoe UI Semilight" panose="020B0402040204020203" pitchFamily="34" charset="0"/>
              </a:rPr>
              <a:t>“Best </a:t>
            </a:r>
            <a:r>
              <a:rPr lang="en-US" sz="1050" dirty="0">
                <a:latin typeface="Century Gothic" panose="020B0502020202020204" pitchFamily="34" charset="0"/>
                <a:cs typeface="Segoe UI Semilight" panose="020B0402040204020203" pitchFamily="34" charset="0"/>
              </a:rPr>
              <a:t>Hotel Education Provider” </a:t>
            </a:r>
            <a:r>
              <a:rPr lang="el-GR" sz="1050" dirty="0" smtClean="0">
                <a:latin typeface="Century Gothic" panose="020B0502020202020204" pitchFamily="34" charset="0"/>
                <a:cs typeface="Segoe UI Semilight" panose="020B0402040204020203" pitchFamily="34" charset="0"/>
              </a:rPr>
              <a:t>στα</a:t>
            </a:r>
            <a:r>
              <a:rPr lang="en-US" sz="1050" dirty="0" smtClean="0">
                <a:latin typeface="Century Gothic" panose="020B0502020202020204" pitchFamily="34" charset="0"/>
                <a:cs typeface="Segoe UI Semilight" panose="020B0402040204020203" pitchFamily="34" charset="0"/>
              </a:rPr>
              <a:t> GREEK HOSPITALITY AWARDS 2017</a:t>
            </a:r>
          </a:p>
          <a:p>
            <a:endParaRPr lang="en-US" sz="1050" dirty="0" smtClean="0">
              <a:latin typeface="Century Gothic" panose="020B0502020202020204" pitchFamily="34" charset="0"/>
              <a:cs typeface="Segoe UI Semilight" panose="020B0402040204020203" pitchFamily="34" charset="0"/>
            </a:endParaRPr>
          </a:p>
          <a:p>
            <a:pPr marL="214313" indent="-214313">
              <a:buFont typeface="Wingdings" panose="05000000000000000000" pitchFamily="2" charset="2"/>
              <a:buChar char="v"/>
            </a:pPr>
            <a:r>
              <a:rPr lang="el-GR" sz="1050" dirty="0">
                <a:latin typeface="Century Gothic" panose="020B0502020202020204" pitchFamily="34" charset="0"/>
                <a:cs typeface="Segoe UI Semilight" panose="020B0402040204020203" pitchFamily="34" charset="0"/>
              </a:rPr>
              <a:t>Το Μητροπολιτικό Κολλέγιο </a:t>
            </a:r>
            <a:r>
              <a:rPr lang="el-GR" sz="1050" dirty="0" smtClean="0">
                <a:latin typeface="Century Gothic" panose="020B0502020202020204" pitchFamily="34" charset="0"/>
                <a:cs typeface="Segoe UI Semilight" panose="020B0402040204020203" pitchFamily="34" charset="0"/>
              </a:rPr>
              <a:t>συνεργάζεται </a:t>
            </a:r>
            <a:r>
              <a:rPr lang="el-GR" sz="1050" dirty="0">
                <a:latin typeface="Century Gothic" panose="020B0502020202020204" pitchFamily="34" charset="0"/>
                <a:cs typeface="Segoe UI Semilight" panose="020B0402040204020203" pitchFamily="34" charset="0"/>
              </a:rPr>
              <a:t>με το</a:t>
            </a:r>
            <a:r>
              <a:rPr lang="en-US" sz="1050" dirty="0">
                <a:latin typeface="Century Gothic" panose="020B0502020202020204" pitchFamily="34" charset="0"/>
                <a:cs typeface="Segoe UI Semilight" panose="020B0402040204020203" pitchFamily="34" charset="0"/>
              </a:rPr>
              <a:t> Oracle University </a:t>
            </a:r>
            <a:r>
              <a:rPr lang="el-GR" sz="1050" dirty="0">
                <a:latin typeface="Century Gothic" panose="020B0502020202020204" pitchFamily="34" charset="0"/>
                <a:cs typeface="Segoe UI Semilight" panose="020B0402040204020203" pitchFamily="34" charset="0"/>
              </a:rPr>
              <a:t>και </a:t>
            </a:r>
            <a:r>
              <a:rPr lang="el-GR" sz="1050" dirty="0" smtClean="0">
                <a:latin typeface="Century Gothic" panose="020B0502020202020204" pitchFamily="34" charset="0"/>
                <a:cs typeface="Segoe UI Semilight" panose="020B0402040204020203" pitchFamily="34" charset="0"/>
              </a:rPr>
              <a:t>γίνεται</a:t>
            </a:r>
            <a:r>
              <a:rPr lang="en-US" sz="1050" dirty="0" smtClean="0">
                <a:latin typeface="Century Gothic" panose="020B0502020202020204" pitchFamily="34" charset="0"/>
                <a:cs typeface="Segoe UI Semilight" panose="020B0402040204020203" pitchFamily="34" charset="0"/>
              </a:rPr>
              <a:t> </a:t>
            </a:r>
            <a:r>
              <a:rPr lang="en-US" sz="1050" dirty="0">
                <a:latin typeface="Century Gothic" panose="020B0502020202020204" pitchFamily="34" charset="0"/>
                <a:cs typeface="Segoe UI Semilight" panose="020B0402040204020203" pitchFamily="34" charset="0"/>
              </a:rPr>
              <a:t>Oracle University Workforce Development Program Partner </a:t>
            </a:r>
            <a:r>
              <a:rPr lang="el-GR" sz="1050" dirty="0">
                <a:latin typeface="Century Gothic" panose="020B0502020202020204" pitchFamily="34" charset="0"/>
                <a:cs typeface="Segoe UI Semilight" panose="020B0402040204020203" pitchFamily="34" charset="0"/>
              </a:rPr>
              <a:t>στην Ελλάδα</a:t>
            </a:r>
          </a:p>
          <a:p>
            <a:r>
              <a:rPr lang="en-US" sz="1050" dirty="0" smtClean="0">
                <a:latin typeface="Century Gothic" panose="020B0502020202020204" pitchFamily="34" charset="0"/>
                <a:cs typeface="Segoe UI Semilight" panose="020B0402040204020203" pitchFamily="34" charset="0"/>
              </a:rPr>
              <a:t> </a:t>
            </a:r>
            <a:endParaRPr lang="el-GR" sz="1050" dirty="0">
              <a:latin typeface="Century Gothic" panose="020B0502020202020204" pitchFamily="34" charset="0"/>
              <a:cs typeface="Segoe UI Semilight" panose="020B0402040204020203" pitchFamily="34" charset="0"/>
            </a:endParaRPr>
          </a:p>
          <a:p>
            <a:pPr marL="214313" indent="-214313">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Χρυσό Βραβείο </a:t>
            </a:r>
            <a:r>
              <a:rPr lang="en-US" sz="1050" dirty="0" smtClean="0">
                <a:latin typeface="Century Gothic" panose="020B0502020202020204" pitchFamily="34" charset="0"/>
                <a:cs typeface="Segoe UI Semilight" panose="020B0402040204020203" pitchFamily="34" charset="0"/>
              </a:rPr>
              <a:t>“</a:t>
            </a:r>
            <a:r>
              <a:rPr lang="el-GR" sz="1050" dirty="0" smtClean="0">
                <a:latin typeface="Century Gothic" panose="020B0502020202020204" pitchFamily="34" charset="0"/>
                <a:cs typeface="Segoe UI Semilight" panose="020B0402040204020203" pitchFamily="34" charset="0"/>
              </a:rPr>
              <a:t>Σύνδεση με την Κοινωνία</a:t>
            </a:r>
            <a:r>
              <a:rPr lang="en-US" sz="1050" dirty="0" smtClean="0">
                <a:latin typeface="Century Gothic" panose="020B0502020202020204" pitchFamily="34" charset="0"/>
                <a:cs typeface="Segoe UI Semilight" panose="020B0402040204020203" pitchFamily="34" charset="0"/>
              </a:rPr>
              <a:t>” </a:t>
            </a:r>
            <a:r>
              <a:rPr lang="el-GR" sz="1050" dirty="0" smtClean="0">
                <a:latin typeface="Century Gothic" panose="020B0502020202020204" pitchFamily="34" charset="0"/>
                <a:cs typeface="Segoe UI Semilight" panose="020B0402040204020203" pitchFamily="34" charset="0"/>
              </a:rPr>
              <a:t>στα </a:t>
            </a:r>
            <a:r>
              <a:rPr lang="en-US" sz="1050" dirty="0" smtClean="0">
                <a:latin typeface="Century Gothic" panose="020B0502020202020204" pitchFamily="34" charset="0"/>
                <a:cs typeface="Segoe UI Semilight" panose="020B0402040204020203" pitchFamily="34" charset="0"/>
              </a:rPr>
              <a:t>EDUCATION BUSINESS AWARDS 2017</a:t>
            </a:r>
            <a:endParaRPr lang="el-GR" sz="1050" dirty="0" smtClean="0">
              <a:latin typeface="Century Gothic" panose="020B0502020202020204" pitchFamily="34" charset="0"/>
              <a:cs typeface="Segoe UI Semilight" panose="020B0402040204020203" pitchFamily="34" charset="0"/>
            </a:endParaRPr>
          </a:p>
          <a:p>
            <a:endParaRPr lang="el-GR" sz="1050" dirty="0" smtClean="0">
              <a:latin typeface="Century Gothic" panose="020B0502020202020204" pitchFamily="34" charset="0"/>
              <a:cs typeface="Segoe UI Semilight" panose="020B0402040204020203" pitchFamily="34" charset="0"/>
            </a:endParaRPr>
          </a:p>
          <a:p>
            <a:pPr marL="214313" indent="-214313">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Ίδρυση </a:t>
            </a:r>
            <a:r>
              <a:rPr lang="el-GR" sz="1050" dirty="0">
                <a:latin typeface="Century Gothic" panose="020B0502020202020204" pitchFamily="34" charset="0"/>
                <a:cs typeface="Segoe UI Semilight" panose="020B0402040204020203" pitchFamily="34" charset="0"/>
              </a:rPr>
              <a:t>Ναυτικής Ακαδημίας σε συνεργασία με τη βρετανική Ναυτική Ακαδημία Warsash του </a:t>
            </a:r>
            <a:r>
              <a:rPr lang="el-GR" sz="1050" dirty="0" err="1">
                <a:latin typeface="Century Gothic" panose="020B0502020202020204" pitchFamily="34" charset="0"/>
                <a:cs typeface="Segoe UI Semilight" panose="020B0402040204020203" pitchFamily="34" charset="0"/>
              </a:rPr>
              <a:t>Southampton</a:t>
            </a:r>
            <a:r>
              <a:rPr lang="el-GR" sz="1050" dirty="0">
                <a:latin typeface="Century Gothic" panose="020B0502020202020204" pitchFamily="34" charset="0"/>
                <a:cs typeface="Segoe UI Semilight" panose="020B0402040204020203" pitchFamily="34" charset="0"/>
              </a:rPr>
              <a:t> Solent </a:t>
            </a:r>
            <a:r>
              <a:rPr lang="en-US" sz="1050" dirty="0" smtClean="0">
                <a:latin typeface="Century Gothic" panose="020B0502020202020204" pitchFamily="34" charset="0"/>
                <a:cs typeface="Segoe UI Semilight" panose="020B0402040204020203" pitchFamily="34" charset="0"/>
              </a:rPr>
              <a:t>University</a:t>
            </a:r>
            <a:endParaRPr lang="en-US" sz="1050" dirty="0">
              <a:latin typeface="Century Gothic" panose="020B0502020202020204" pitchFamily="34" charset="0"/>
              <a:cs typeface="Segoe UI Semilight" panose="020B0402040204020203" pitchFamily="34" charset="0"/>
            </a:endParaRPr>
          </a:p>
        </p:txBody>
      </p:sp>
      <p:sp>
        <p:nvSpPr>
          <p:cNvPr id="17" name="Double Bracket 16"/>
          <p:cNvSpPr/>
          <p:nvPr/>
        </p:nvSpPr>
        <p:spPr>
          <a:xfrm>
            <a:off x="111642" y="843397"/>
            <a:ext cx="8827682" cy="5364780"/>
          </a:xfrm>
          <a:prstGeom prst="bracketPair">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l-GR" sz="1350">
              <a:latin typeface="Century Gothic" panose="020B0502020202020204" pitchFamily="34" charset="0"/>
            </a:endParaRPr>
          </a:p>
        </p:txBody>
      </p:sp>
      <p:grpSp>
        <p:nvGrpSpPr>
          <p:cNvPr id="18" name="Group 17"/>
          <p:cNvGrpSpPr/>
          <p:nvPr/>
        </p:nvGrpSpPr>
        <p:grpSpPr>
          <a:xfrm>
            <a:off x="0" y="0"/>
            <a:ext cx="9144000" cy="770562"/>
            <a:chOff x="0" y="0"/>
            <a:chExt cx="9144000" cy="770562"/>
          </a:xfrm>
        </p:grpSpPr>
        <p:sp>
          <p:nvSpPr>
            <p:cNvPr id="20" name="Rectangle 19"/>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1" name="Isosceles Triangle 20"/>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sp>
        <p:nvSpPr>
          <p:cNvPr id="23" name="TextBox 22">
            <a:extLst>
              <a:ext uri="{FF2B5EF4-FFF2-40B4-BE49-F238E27FC236}">
                <a16:creationId xmlns:a16="http://schemas.microsoft.com/office/drawing/2014/main" xmlns="" id="{5806BAF6-7930-4C43-932A-8B95F22795B1}"/>
              </a:ext>
            </a:extLst>
          </p:cNvPr>
          <p:cNvSpPr txBox="1"/>
          <p:nvPr/>
        </p:nvSpPr>
        <p:spPr>
          <a:xfrm>
            <a:off x="4992163" y="1148231"/>
            <a:ext cx="3224084" cy="1869743"/>
          </a:xfrm>
          <a:prstGeom prst="rect">
            <a:avLst/>
          </a:prstGeom>
          <a:noFill/>
        </p:spPr>
        <p:txBody>
          <a:bodyPr wrap="square" rtlCol="0">
            <a:spAutoFit/>
          </a:bodyPr>
          <a:lstStyle/>
          <a:p>
            <a:pPr marL="214313" indent="-214313">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Το Τμήμα Εργοθεραπείας λαμβάνει πιστοποίηση από τον </a:t>
            </a:r>
            <a:r>
              <a:rPr lang="en-US" sz="1050" dirty="0" smtClean="0">
                <a:latin typeface="Century Gothic" panose="020B0502020202020204" pitchFamily="34" charset="0"/>
                <a:cs typeface="Segoe UI Semilight" panose="020B0402040204020203" pitchFamily="34" charset="0"/>
              </a:rPr>
              <a:t>WFOT</a:t>
            </a:r>
          </a:p>
          <a:p>
            <a:pPr marL="214313" indent="-214313">
              <a:buFont typeface="Wingdings" panose="05000000000000000000" pitchFamily="2" charset="2"/>
              <a:buChar char="v"/>
            </a:pPr>
            <a:endParaRPr lang="en-US" sz="1050" dirty="0">
              <a:latin typeface="Century Gothic" panose="020B0502020202020204" pitchFamily="34" charset="0"/>
              <a:cs typeface="Segoe UI Semilight" panose="020B0402040204020203" pitchFamily="34" charset="0"/>
            </a:endParaRPr>
          </a:p>
          <a:p>
            <a:pPr marL="214313" indent="-214313">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Η Σχολή Ναυτιλίας λαμβάνει πιστοποίηση από το </a:t>
            </a:r>
            <a:r>
              <a:rPr lang="en-US" sz="1050" dirty="0" smtClean="0">
                <a:latin typeface="Century Gothic" panose="020B0502020202020204" pitchFamily="34" charset="0"/>
                <a:cs typeface="Segoe UI Semilight" panose="020B0402040204020203" pitchFamily="34" charset="0"/>
              </a:rPr>
              <a:t>ICS </a:t>
            </a:r>
            <a:r>
              <a:rPr lang="el-GR" sz="1050" dirty="0" smtClean="0">
                <a:latin typeface="Century Gothic" panose="020B0502020202020204" pitchFamily="34" charset="0"/>
                <a:cs typeface="Segoe UI Semilight" panose="020B0402040204020203" pitchFamily="34" charset="0"/>
              </a:rPr>
              <a:t>και γίνεται Μέλος της</a:t>
            </a:r>
            <a:r>
              <a:rPr lang="en-US" sz="1050" dirty="0" smtClean="0">
                <a:latin typeface="Century Gothic" panose="020B0502020202020204" pitchFamily="34" charset="0"/>
                <a:cs typeface="Segoe UI Semilight" panose="020B0402040204020203" pitchFamily="34" charset="0"/>
              </a:rPr>
              <a:t> </a:t>
            </a:r>
            <a:r>
              <a:rPr lang="en-US" sz="1050" dirty="0" err="1" smtClean="0">
                <a:latin typeface="Century Gothic" panose="020B0502020202020204" pitchFamily="34" charset="0"/>
                <a:cs typeface="Segoe UI Semilight" panose="020B0402040204020203" pitchFamily="34" charset="0"/>
              </a:rPr>
              <a:t>IMarEST</a:t>
            </a:r>
            <a:r>
              <a:rPr lang="en-US" sz="1050" dirty="0" smtClean="0">
                <a:latin typeface="Century Gothic" panose="020B0502020202020204" pitchFamily="34" charset="0"/>
                <a:cs typeface="Segoe UI Semilight" panose="020B0402040204020203" pitchFamily="34" charset="0"/>
              </a:rPr>
              <a:t> </a:t>
            </a:r>
            <a:r>
              <a:rPr lang="el-GR" sz="1050" dirty="0" smtClean="0">
                <a:latin typeface="Century Gothic" panose="020B0502020202020204" pitchFamily="34" charset="0"/>
                <a:cs typeface="Segoe UI Semilight" panose="020B0402040204020203" pitchFamily="34" charset="0"/>
              </a:rPr>
              <a:t>και της</a:t>
            </a:r>
            <a:r>
              <a:rPr lang="en-US" sz="1050" dirty="0" smtClean="0">
                <a:latin typeface="Century Gothic" panose="020B0502020202020204" pitchFamily="34" charset="0"/>
                <a:cs typeface="Segoe UI Semilight" panose="020B0402040204020203" pitchFamily="34" charset="0"/>
              </a:rPr>
              <a:t> INTERCARGO</a:t>
            </a:r>
          </a:p>
          <a:p>
            <a:pPr marL="214313" indent="-214313">
              <a:buFont typeface="Wingdings" panose="05000000000000000000" pitchFamily="2" charset="2"/>
              <a:buChar char="v"/>
            </a:pPr>
            <a:endParaRPr lang="en-US" sz="1050" dirty="0">
              <a:latin typeface="Century Gothic" panose="020B0502020202020204" pitchFamily="34" charset="0"/>
              <a:cs typeface="Segoe UI Semilight" panose="020B0402040204020203" pitchFamily="34" charset="0"/>
            </a:endParaRPr>
          </a:p>
          <a:p>
            <a:pPr marL="214313" indent="-214313">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Δημιουργία νέου Τμήματος Διεθνών Φοιτητών (</a:t>
            </a:r>
            <a:r>
              <a:rPr lang="en-US" sz="1050" dirty="0" smtClean="0">
                <a:latin typeface="Century Gothic" panose="020B0502020202020204" pitchFamily="34" charset="0"/>
                <a:cs typeface="Segoe UI Semilight" panose="020B0402040204020203" pitchFamily="34" charset="0"/>
              </a:rPr>
              <a:t>International Programmes Office</a:t>
            </a:r>
            <a:r>
              <a:rPr lang="el-GR" sz="1050" dirty="0" smtClean="0">
                <a:latin typeface="Century Gothic" panose="020B0502020202020204" pitchFamily="34" charset="0"/>
                <a:cs typeface="Segoe UI Semilight" panose="020B0402040204020203" pitchFamily="34" charset="0"/>
              </a:rPr>
              <a:t>) και υποδοχή των πρώτων ξένων φοιτητών</a:t>
            </a:r>
            <a:endParaRPr lang="el-GR" sz="1050" dirty="0">
              <a:latin typeface="Century Gothic" panose="020B0502020202020204" pitchFamily="34" charset="0"/>
            </a:endParaRPr>
          </a:p>
        </p:txBody>
      </p:sp>
      <p:sp>
        <p:nvSpPr>
          <p:cNvPr id="24" name="Oval 69">
            <a:extLst>
              <a:ext uri="{FF2B5EF4-FFF2-40B4-BE49-F238E27FC236}">
                <a16:creationId xmlns:a16="http://schemas.microsoft.com/office/drawing/2014/main" xmlns="" id="{F088646E-B31C-40A1-8526-95B6B5DA1680}"/>
              </a:ext>
            </a:extLst>
          </p:cNvPr>
          <p:cNvSpPr/>
          <p:nvPr/>
        </p:nvSpPr>
        <p:spPr>
          <a:xfrm>
            <a:off x="2349145" y="3300927"/>
            <a:ext cx="225557" cy="227450"/>
          </a:xfrm>
          <a:prstGeom prst="ellipse">
            <a:avLst/>
          </a:prstGeom>
          <a:solidFill>
            <a:srgbClr val="C00000"/>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uk-UA" sz="2100" dirty="0">
              <a:solidFill>
                <a:schemeClr val="tx1"/>
              </a:solidFill>
              <a:latin typeface="Century Gothic" panose="020B0502020202020204" pitchFamily="34" charset="0"/>
            </a:endParaRPr>
          </a:p>
        </p:txBody>
      </p:sp>
      <p:sp>
        <p:nvSpPr>
          <p:cNvPr id="25" name="TextBox 24">
            <a:extLst>
              <a:ext uri="{FF2B5EF4-FFF2-40B4-BE49-F238E27FC236}">
                <a16:creationId xmlns:a16="http://schemas.microsoft.com/office/drawing/2014/main" xmlns="" id="{A2449C0E-880E-459C-84BA-84A2478A3F0C}"/>
              </a:ext>
            </a:extLst>
          </p:cNvPr>
          <p:cNvSpPr txBox="1"/>
          <p:nvPr/>
        </p:nvSpPr>
        <p:spPr>
          <a:xfrm>
            <a:off x="1729118" y="3527978"/>
            <a:ext cx="1127800" cy="438582"/>
          </a:xfrm>
          <a:prstGeom prst="rect">
            <a:avLst/>
          </a:prstGeom>
          <a:noFill/>
        </p:spPr>
        <p:txBody>
          <a:bodyPr wrap="square" rtlCol="0">
            <a:spAutoFit/>
          </a:bodyPr>
          <a:lstStyle/>
          <a:p>
            <a:pPr algn="r"/>
            <a:r>
              <a:rPr lang="el-GR" sz="2250" b="1" dirty="0" smtClean="0">
                <a:latin typeface="Century Gothic" panose="020B0502020202020204" pitchFamily="34" charset="0"/>
                <a:cs typeface="Segoe UI Semilight" panose="020B0402040204020203" pitchFamily="34" charset="0"/>
              </a:rPr>
              <a:t>20</a:t>
            </a:r>
            <a:r>
              <a:rPr lang="en-US" sz="2250" b="1" dirty="0" smtClean="0">
                <a:latin typeface="Century Gothic" panose="020B0502020202020204" pitchFamily="34" charset="0"/>
                <a:cs typeface="Segoe UI Semilight" panose="020B0402040204020203" pitchFamily="34" charset="0"/>
              </a:rPr>
              <a:t>1</a:t>
            </a:r>
            <a:r>
              <a:rPr lang="el-GR" sz="2250" b="1" dirty="0" smtClean="0">
                <a:latin typeface="Century Gothic" panose="020B0502020202020204" pitchFamily="34" charset="0"/>
                <a:cs typeface="Segoe UI Semilight" panose="020B0402040204020203" pitchFamily="34" charset="0"/>
              </a:rPr>
              <a:t>6</a:t>
            </a:r>
            <a:endParaRPr lang="uk-UA" sz="2250" b="1" dirty="0">
              <a:latin typeface="Century Gothic" panose="020B0502020202020204" pitchFamily="34" charset="0"/>
              <a:cs typeface="Segoe UI Semilight" panose="020B0402040204020203" pitchFamily="34" charset="0"/>
            </a:endParaRPr>
          </a:p>
        </p:txBody>
      </p:sp>
      <p:sp>
        <p:nvSpPr>
          <p:cNvPr id="27" name="TextBox 26">
            <a:extLst>
              <a:ext uri="{FF2B5EF4-FFF2-40B4-BE49-F238E27FC236}">
                <a16:creationId xmlns:a16="http://schemas.microsoft.com/office/drawing/2014/main" xmlns="" id="{4DBFCA57-295C-4178-AB67-88C6DD87223B}"/>
              </a:ext>
            </a:extLst>
          </p:cNvPr>
          <p:cNvSpPr txBox="1"/>
          <p:nvPr/>
        </p:nvSpPr>
        <p:spPr>
          <a:xfrm>
            <a:off x="780807" y="884020"/>
            <a:ext cx="3333993" cy="2354491"/>
          </a:xfrm>
          <a:prstGeom prst="rect">
            <a:avLst/>
          </a:prstGeom>
          <a:noFill/>
        </p:spPr>
        <p:txBody>
          <a:bodyPr wrap="square" rtlCol="0">
            <a:spAutoFit/>
          </a:bodyPr>
          <a:lstStyle/>
          <a:p>
            <a:pPr marL="171450" indent="-171450">
              <a:buFont typeface="Wingdings" panose="05000000000000000000" pitchFamily="2" charset="2"/>
              <a:buChar char="v"/>
            </a:pPr>
            <a:r>
              <a:rPr lang="el-GR" sz="1050" dirty="0">
                <a:latin typeface="Century Gothic" panose="020B0502020202020204" pitchFamily="34" charset="0"/>
                <a:cs typeface="Segoe UI Semilight" panose="020B0402040204020203" pitchFamily="34" charset="0"/>
              </a:rPr>
              <a:t>Νέα συνεργασία με το </a:t>
            </a:r>
            <a:r>
              <a:rPr lang="el-GR" sz="1050" dirty="0" err="1">
                <a:latin typeface="Century Gothic" panose="020B0502020202020204" pitchFamily="34" charset="0"/>
                <a:cs typeface="Segoe UI Semilight" panose="020B0402040204020203" pitchFamily="34" charset="0"/>
              </a:rPr>
              <a:t>Southampton</a:t>
            </a:r>
            <a:r>
              <a:rPr lang="el-GR" sz="1050" dirty="0">
                <a:latin typeface="Century Gothic" panose="020B0502020202020204" pitchFamily="34" charset="0"/>
                <a:cs typeface="Segoe UI Semilight" panose="020B0402040204020203" pitchFamily="34" charset="0"/>
              </a:rPr>
              <a:t> Solent University για την προσφορά Ναυτιλιακών Σπουδών, με την πιστοποίηση του CILT.</a:t>
            </a:r>
          </a:p>
          <a:p>
            <a:endParaRPr lang="en-US" sz="1050" dirty="0">
              <a:latin typeface="Century Gothic" panose="020B0502020202020204" pitchFamily="34" charset="0"/>
              <a:cs typeface="Segoe UI Semilight" panose="020B0402040204020203" pitchFamily="34" charset="0"/>
            </a:endParaRPr>
          </a:p>
          <a:p>
            <a:pPr marL="171450" indent="-171450">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Μέλος του </a:t>
            </a:r>
            <a:r>
              <a:rPr lang="en-US" sz="1050" dirty="0" smtClean="0">
                <a:latin typeface="Century Gothic" panose="020B0502020202020204" pitchFamily="34" charset="0"/>
                <a:cs typeface="Segoe UI Semilight" panose="020B0402040204020203" pitchFamily="34" charset="0"/>
              </a:rPr>
              <a:t>Compostela </a:t>
            </a:r>
            <a:r>
              <a:rPr lang="en-US" sz="1050" dirty="0">
                <a:latin typeface="Century Gothic" panose="020B0502020202020204" pitchFamily="34" charset="0"/>
                <a:cs typeface="Segoe UI Semilight" panose="020B0402040204020203" pitchFamily="34" charset="0"/>
              </a:rPr>
              <a:t>Group of Universities</a:t>
            </a:r>
          </a:p>
          <a:p>
            <a:pPr marL="171450" indent="-171450">
              <a:buFont typeface="Wingdings" panose="05000000000000000000" pitchFamily="2" charset="2"/>
              <a:buChar char="v"/>
            </a:pPr>
            <a:endParaRPr lang="en-US" sz="1050" dirty="0">
              <a:latin typeface="Century Gothic" panose="020B0502020202020204" pitchFamily="34" charset="0"/>
              <a:cs typeface="Segoe UI Semilight" panose="020B0402040204020203" pitchFamily="34" charset="0"/>
            </a:endParaRPr>
          </a:p>
          <a:p>
            <a:pPr marL="171450" indent="-171450">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Η Σχολή Τουρισμού λαμβάνει το βραβείο </a:t>
            </a:r>
            <a:r>
              <a:rPr lang="en-US" sz="1050" dirty="0" smtClean="0">
                <a:latin typeface="Century Gothic" panose="020B0502020202020204" pitchFamily="34" charset="0"/>
                <a:cs typeface="Segoe UI Semilight" panose="020B0402040204020203" pitchFamily="34" charset="0"/>
              </a:rPr>
              <a:t>“Best </a:t>
            </a:r>
            <a:r>
              <a:rPr lang="en-US" sz="1050" dirty="0">
                <a:latin typeface="Century Gothic" panose="020B0502020202020204" pitchFamily="34" charset="0"/>
                <a:cs typeface="Segoe UI Semilight" panose="020B0402040204020203" pitchFamily="34" charset="0"/>
              </a:rPr>
              <a:t>Hotel Education Provider” </a:t>
            </a:r>
            <a:r>
              <a:rPr lang="el-GR" sz="1050" dirty="0" smtClean="0">
                <a:latin typeface="Century Gothic" panose="020B0502020202020204" pitchFamily="34" charset="0"/>
                <a:cs typeface="Segoe UI Semilight" panose="020B0402040204020203" pitchFamily="34" charset="0"/>
              </a:rPr>
              <a:t>στα </a:t>
            </a:r>
            <a:r>
              <a:rPr lang="en-US" sz="1050" dirty="0" smtClean="0">
                <a:latin typeface="Century Gothic" panose="020B0502020202020204" pitchFamily="34" charset="0"/>
                <a:cs typeface="Segoe UI Semilight" panose="020B0402040204020203" pitchFamily="34" charset="0"/>
              </a:rPr>
              <a:t>GREEK HOSPITALITY AWARDS 2016</a:t>
            </a:r>
            <a:r>
              <a:rPr lang="el-GR" sz="1050" dirty="0">
                <a:latin typeface="Century Gothic" panose="020B0502020202020204" pitchFamily="34" charset="0"/>
                <a:cs typeface="Segoe UI Semilight" panose="020B0402040204020203" pitchFamily="34" charset="0"/>
              </a:rPr>
              <a:t> </a:t>
            </a:r>
            <a:r>
              <a:rPr lang="en-US" sz="1050" dirty="0" smtClean="0">
                <a:latin typeface="Century Gothic" panose="020B0502020202020204" pitchFamily="34" charset="0"/>
                <a:cs typeface="Segoe UI Semilight" panose="020B0402040204020203" pitchFamily="34" charset="0"/>
              </a:rPr>
              <a:t>&amp; </a:t>
            </a:r>
            <a:r>
              <a:rPr lang="el-GR" sz="1050" dirty="0" smtClean="0">
                <a:latin typeface="Century Gothic" panose="020B0502020202020204" pitchFamily="34" charset="0"/>
                <a:cs typeface="Segoe UI Semilight" panose="020B0402040204020203" pitchFamily="34" charset="0"/>
              </a:rPr>
              <a:t>γίνεται Μέλος του </a:t>
            </a:r>
            <a:r>
              <a:rPr lang="en-US" sz="1050" dirty="0" smtClean="0">
                <a:latin typeface="Century Gothic" panose="020B0502020202020204" pitchFamily="34" charset="0"/>
                <a:cs typeface="Segoe UI Semilight" panose="020B0402040204020203" pitchFamily="34" charset="0"/>
              </a:rPr>
              <a:t>SETE</a:t>
            </a:r>
            <a:endParaRPr lang="el-GR" sz="1050" dirty="0" smtClean="0">
              <a:latin typeface="Century Gothic" panose="020B0502020202020204" pitchFamily="34" charset="0"/>
              <a:cs typeface="Segoe UI Semilight" panose="020B0402040204020203" pitchFamily="34" charset="0"/>
            </a:endParaRPr>
          </a:p>
          <a:p>
            <a:endParaRPr lang="en-US" sz="1050" dirty="0">
              <a:latin typeface="Century Gothic" panose="020B0502020202020204" pitchFamily="34" charset="0"/>
              <a:cs typeface="Segoe UI Semilight" panose="020B0402040204020203" pitchFamily="34" charset="0"/>
            </a:endParaRPr>
          </a:p>
          <a:p>
            <a:pPr marL="171450" indent="-171450">
              <a:buFont typeface="Wingdings" panose="05000000000000000000" pitchFamily="2" charset="2"/>
              <a:buChar char="v"/>
            </a:pPr>
            <a:r>
              <a:rPr lang="el-GR" sz="1050" dirty="0">
                <a:latin typeface="Century Gothic" panose="020B0502020202020204" pitchFamily="34" charset="0"/>
                <a:cs typeface="Segoe UI Semilight" panose="020B0402040204020203" pitchFamily="34" charset="0"/>
              </a:rPr>
              <a:t>Νέα συνεργασία αδελφοποίησης με το </a:t>
            </a:r>
            <a:r>
              <a:rPr lang="el-GR" sz="1050" dirty="0" err="1">
                <a:latin typeface="Century Gothic" panose="020B0502020202020204" pitchFamily="34" charset="0"/>
                <a:cs typeface="Segoe UI Semilight" panose="020B0402040204020203" pitchFamily="34" charset="0"/>
              </a:rPr>
              <a:t>St</a:t>
            </a:r>
            <a:r>
              <a:rPr lang="el-GR" sz="1050" dirty="0">
                <a:latin typeface="Century Gothic" panose="020B0502020202020204" pitchFamily="34" charset="0"/>
                <a:cs typeface="Segoe UI Semilight" panose="020B0402040204020203" pitchFamily="34" charset="0"/>
              </a:rPr>
              <a:t> </a:t>
            </a:r>
            <a:r>
              <a:rPr lang="el-GR" sz="1050" dirty="0" err="1">
                <a:latin typeface="Century Gothic" panose="020B0502020202020204" pitchFamily="34" charset="0"/>
                <a:cs typeface="Segoe UI Semilight" panose="020B0402040204020203" pitchFamily="34" charset="0"/>
              </a:rPr>
              <a:t>Petersburg</a:t>
            </a:r>
            <a:r>
              <a:rPr lang="el-GR" sz="1050" dirty="0">
                <a:latin typeface="Century Gothic" panose="020B0502020202020204" pitchFamily="34" charset="0"/>
                <a:cs typeface="Segoe UI Semilight" panose="020B0402040204020203" pitchFamily="34" charset="0"/>
              </a:rPr>
              <a:t> </a:t>
            </a:r>
            <a:r>
              <a:rPr lang="el-GR" sz="1050" dirty="0" err="1">
                <a:latin typeface="Century Gothic" panose="020B0502020202020204" pitchFamily="34" charset="0"/>
                <a:cs typeface="Segoe UI Semilight" panose="020B0402040204020203" pitchFamily="34" charset="0"/>
              </a:rPr>
              <a:t>Polytechnic</a:t>
            </a:r>
            <a:r>
              <a:rPr lang="el-GR" sz="1050" dirty="0">
                <a:latin typeface="Century Gothic" panose="020B0502020202020204" pitchFamily="34" charset="0"/>
                <a:cs typeface="Segoe UI Semilight" panose="020B0402040204020203" pitchFamily="34" charset="0"/>
              </a:rPr>
              <a:t> University, στο πλαίσιο του Έτους Ελληνορωσικής </a:t>
            </a:r>
            <a:r>
              <a:rPr lang="el-GR" sz="1050" dirty="0" smtClean="0">
                <a:latin typeface="Century Gothic" panose="020B0502020202020204" pitchFamily="34" charset="0"/>
                <a:cs typeface="Segoe UI Semilight" panose="020B0402040204020203" pitchFamily="34" charset="0"/>
              </a:rPr>
              <a:t>Φιλίας</a:t>
            </a:r>
            <a:endParaRPr lang="el-GR" sz="1050" dirty="0">
              <a:latin typeface="Century Gothic" panose="020B0502020202020204" pitchFamily="34" charset="0"/>
              <a:cs typeface="Segoe UI Semilight" panose="020B0402040204020203" pitchFamily="34" charset="0"/>
            </a:endParaRPr>
          </a:p>
        </p:txBody>
      </p:sp>
      <p:sp>
        <p:nvSpPr>
          <p:cNvPr id="28" name="TextBox 27">
            <a:extLst>
              <a:ext uri="{FF2B5EF4-FFF2-40B4-BE49-F238E27FC236}">
                <a16:creationId xmlns:a16="http://schemas.microsoft.com/office/drawing/2014/main" xmlns="" id="{4DBFCA57-295C-4178-AB67-88C6DD87223B}"/>
              </a:ext>
            </a:extLst>
          </p:cNvPr>
          <p:cNvSpPr txBox="1"/>
          <p:nvPr/>
        </p:nvSpPr>
        <p:spPr>
          <a:xfrm>
            <a:off x="780807" y="4033620"/>
            <a:ext cx="3309174" cy="2354491"/>
          </a:xfrm>
          <a:prstGeom prst="rect">
            <a:avLst/>
          </a:prstGeom>
          <a:noFill/>
        </p:spPr>
        <p:txBody>
          <a:bodyPr wrap="square" rtlCol="0">
            <a:spAutoFit/>
          </a:bodyPr>
          <a:lstStyle/>
          <a:p>
            <a:pPr marL="171450" indent="-171450">
              <a:buFont typeface="Wingdings" panose="05000000000000000000" pitchFamily="2" charset="2"/>
              <a:buChar char="v"/>
            </a:pPr>
            <a:r>
              <a:rPr lang="en-US" sz="1050" dirty="0" smtClean="0">
                <a:latin typeface="Century Gothic" panose="020B0502020202020204" pitchFamily="34" charset="0"/>
                <a:cs typeface="Segoe UI Semilight" panose="020B0402040204020203" pitchFamily="34" charset="0"/>
              </a:rPr>
              <a:t>2 </a:t>
            </a:r>
            <a:r>
              <a:rPr lang="el-GR" sz="1050" dirty="0" smtClean="0">
                <a:latin typeface="Century Gothic" panose="020B0502020202020204" pitchFamily="34" charset="0"/>
                <a:cs typeface="Segoe UI Semilight" panose="020B0402040204020203" pitchFamily="34" charset="0"/>
              </a:rPr>
              <a:t>Βραβεία για </a:t>
            </a:r>
            <a:r>
              <a:rPr lang="en-US" sz="1050" dirty="0" smtClean="0">
                <a:latin typeface="Century Gothic" panose="020B0502020202020204" pitchFamily="34" charset="0"/>
                <a:cs typeface="Segoe UI Semilight" panose="020B0402040204020203" pitchFamily="34" charset="0"/>
              </a:rPr>
              <a:t>“</a:t>
            </a:r>
            <a:r>
              <a:rPr lang="el-GR" sz="1050" dirty="0" smtClean="0">
                <a:latin typeface="Century Gothic" panose="020B0502020202020204" pitchFamily="34" charset="0"/>
                <a:cs typeface="Segoe UI Semilight" panose="020B0402040204020203" pitchFamily="34" charset="0"/>
              </a:rPr>
              <a:t>Καλύτερες Υποδομές</a:t>
            </a:r>
            <a:r>
              <a:rPr lang="en-US" sz="1050" dirty="0" smtClean="0">
                <a:latin typeface="Century Gothic" panose="020B0502020202020204" pitchFamily="34" charset="0"/>
                <a:cs typeface="Segoe UI Semilight" panose="020B0402040204020203" pitchFamily="34" charset="0"/>
              </a:rPr>
              <a:t>” </a:t>
            </a:r>
            <a:r>
              <a:rPr lang="el-GR" sz="1050" dirty="0" smtClean="0">
                <a:latin typeface="Century Gothic" panose="020B0502020202020204" pitchFamily="34" charset="0"/>
                <a:cs typeface="Segoe UI Semilight" panose="020B0402040204020203" pitchFamily="34" charset="0"/>
              </a:rPr>
              <a:t>και</a:t>
            </a:r>
            <a:r>
              <a:rPr lang="en-US" sz="1050" dirty="0" smtClean="0">
                <a:latin typeface="Century Gothic" panose="020B0502020202020204" pitchFamily="34" charset="0"/>
                <a:cs typeface="Segoe UI Semilight" panose="020B0402040204020203" pitchFamily="34" charset="0"/>
              </a:rPr>
              <a:t> “</a:t>
            </a:r>
            <a:r>
              <a:rPr lang="el-GR" sz="1050" dirty="0" smtClean="0">
                <a:latin typeface="Century Gothic" panose="020B0502020202020204" pitchFamily="34" charset="0"/>
                <a:cs typeface="Segoe UI Semilight" panose="020B0402040204020203" pitchFamily="34" charset="0"/>
              </a:rPr>
              <a:t>Καλύτερη Στρατηγική</a:t>
            </a:r>
            <a:r>
              <a:rPr lang="en-US" sz="1050" dirty="0" smtClean="0">
                <a:latin typeface="Century Gothic" panose="020B0502020202020204" pitchFamily="34" charset="0"/>
                <a:cs typeface="Segoe UI Semilight" panose="020B0402040204020203" pitchFamily="34" charset="0"/>
              </a:rPr>
              <a:t> Marketing” </a:t>
            </a:r>
            <a:r>
              <a:rPr lang="el-GR" sz="1050" dirty="0" smtClean="0">
                <a:latin typeface="Century Gothic" panose="020B0502020202020204" pitchFamily="34" charset="0"/>
                <a:cs typeface="Segoe UI Semilight" panose="020B0402040204020203" pitchFamily="34" charset="0"/>
              </a:rPr>
              <a:t>στα </a:t>
            </a:r>
            <a:r>
              <a:rPr lang="en-US" sz="1050" dirty="0" smtClean="0">
                <a:latin typeface="Century Gothic" panose="020B0502020202020204" pitchFamily="34" charset="0"/>
                <a:cs typeface="Segoe UI Semilight" panose="020B0402040204020203" pitchFamily="34" charset="0"/>
              </a:rPr>
              <a:t>EDUCATION </a:t>
            </a:r>
            <a:r>
              <a:rPr lang="en-US" sz="1050" dirty="0">
                <a:latin typeface="Century Gothic" panose="020B0502020202020204" pitchFamily="34" charset="0"/>
                <a:cs typeface="Segoe UI Semilight" panose="020B0402040204020203" pitchFamily="34" charset="0"/>
              </a:rPr>
              <a:t>BUSINESS AWARDS </a:t>
            </a:r>
            <a:r>
              <a:rPr lang="en-US" sz="1050" dirty="0" smtClean="0">
                <a:latin typeface="Century Gothic" panose="020B0502020202020204" pitchFamily="34" charset="0"/>
                <a:cs typeface="Segoe UI Semilight" panose="020B0402040204020203" pitchFamily="34" charset="0"/>
              </a:rPr>
              <a:t>2016</a:t>
            </a:r>
          </a:p>
          <a:p>
            <a:endParaRPr lang="en-US" sz="1050" dirty="0">
              <a:latin typeface="Century Gothic" panose="020B0502020202020204" pitchFamily="34" charset="0"/>
              <a:cs typeface="Segoe UI Semilight" panose="020B0402040204020203" pitchFamily="34" charset="0"/>
            </a:endParaRPr>
          </a:p>
          <a:p>
            <a:pPr marL="171450" indent="-171450">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Εγκαίνια νέας πτέρυγας </a:t>
            </a:r>
            <a:r>
              <a:rPr lang="en-US" sz="1050" dirty="0" smtClean="0">
                <a:latin typeface="Century Gothic" panose="020B0502020202020204" pitchFamily="34" charset="0"/>
                <a:cs typeface="Segoe UI Semilight" panose="020B0402040204020203" pitchFamily="34" charset="0"/>
              </a:rPr>
              <a:t>2.000m² </a:t>
            </a:r>
            <a:r>
              <a:rPr lang="el-GR" sz="1050" dirty="0" smtClean="0">
                <a:latin typeface="Century Gothic" panose="020B0502020202020204" pitchFamily="34" charset="0"/>
                <a:cs typeface="Segoe UI Semilight" panose="020B0402040204020203" pitchFamily="34" charset="0"/>
              </a:rPr>
              <a:t>στο </a:t>
            </a:r>
            <a:r>
              <a:rPr lang="en-US" sz="1050" dirty="0" smtClean="0">
                <a:latin typeface="Century Gothic" panose="020B0502020202020204" pitchFamily="34" charset="0"/>
                <a:cs typeface="Segoe UI Semilight" panose="020B0402040204020203" pitchFamily="34" charset="0"/>
              </a:rPr>
              <a:t>campus </a:t>
            </a:r>
            <a:r>
              <a:rPr lang="el-GR" sz="1050" dirty="0" smtClean="0">
                <a:latin typeface="Century Gothic" panose="020B0502020202020204" pitchFamily="34" charset="0"/>
                <a:cs typeface="Segoe UI Semilight" panose="020B0402040204020203" pitchFamily="34" charset="0"/>
              </a:rPr>
              <a:t>Αμαρουσίου</a:t>
            </a:r>
            <a:r>
              <a:rPr lang="en-US" sz="1050" dirty="0" smtClean="0">
                <a:latin typeface="Century Gothic" panose="020B0502020202020204" pitchFamily="34" charset="0"/>
                <a:cs typeface="Segoe UI Semilight" panose="020B0402040204020203" pitchFamily="34" charset="0"/>
              </a:rPr>
              <a:t>   </a:t>
            </a:r>
          </a:p>
          <a:p>
            <a:pPr marL="171450" indent="-171450">
              <a:buFont typeface="Wingdings" panose="05000000000000000000" pitchFamily="2" charset="2"/>
              <a:buChar char="v"/>
            </a:pPr>
            <a:endParaRPr lang="en-US" sz="1050" dirty="0">
              <a:latin typeface="Century Gothic" panose="020B0502020202020204" pitchFamily="34" charset="0"/>
              <a:cs typeface="Segoe UI Semilight" panose="020B0402040204020203" pitchFamily="34" charset="0"/>
            </a:endParaRPr>
          </a:p>
          <a:p>
            <a:pPr marL="171450" indent="-171450">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Το Μητροπολιτικό Κολλέγιο γίνεται </a:t>
            </a:r>
            <a:r>
              <a:rPr lang="en-US" sz="1050" dirty="0" smtClean="0">
                <a:latin typeface="Century Gothic" panose="020B0502020202020204" pitchFamily="34" charset="0"/>
                <a:cs typeface="Segoe UI Semilight" panose="020B0402040204020203" pitchFamily="34" charset="0"/>
              </a:rPr>
              <a:t>“Certified Training Partner” </a:t>
            </a:r>
            <a:r>
              <a:rPr lang="el-GR" sz="1050" dirty="0" smtClean="0">
                <a:latin typeface="Century Gothic" panose="020B0502020202020204" pitchFamily="34" charset="0"/>
                <a:cs typeface="Segoe UI Semilight" panose="020B0402040204020203" pitchFamily="34" charset="0"/>
              </a:rPr>
              <a:t>του</a:t>
            </a:r>
            <a:r>
              <a:rPr lang="en-US" sz="1050" dirty="0" smtClean="0">
                <a:latin typeface="Century Gothic" panose="020B0502020202020204" pitchFamily="34" charset="0"/>
                <a:cs typeface="Segoe UI Semilight" panose="020B0402040204020203" pitchFamily="34" charset="0"/>
              </a:rPr>
              <a:t> ARM UNIVERSITY</a:t>
            </a:r>
          </a:p>
          <a:p>
            <a:pPr marL="171450" indent="-171450">
              <a:buFont typeface="Wingdings" panose="05000000000000000000" pitchFamily="2" charset="2"/>
              <a:buChar char="v"/>
            </a:pPr>
            <a:endParaRPr lang="en-US" sz="1050" dirty="0">
              <a:latin typeface="Century Gothic" panose="020B0502020202020204" pitchFamily="34" charset="0"/>
              <a:cs typeface="Segoe UI Semilight" panose="020B0402040204020203" pitchFamily="34" charset="0"/>
            </a:endParaRPr>
          </a:p>
          <a:p>
            <a:pPr marL="171450" indent="-171450">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Το Τμήμα Βιοϊατρικών Επιστημών λαμβάνει πιστοποίηση από το </a:t>
            </a:r>
            <a:r>
              <a:rPr lang="en-US" sz="1050" dirty="0" smtClean="0">
                <a:latin typeface="Century Gothic" panose="020B0502020202020204" pitchFamily="34" charset="0"/>
                <a:cs typeface="Segoe UI Semilight" panose="020B0402040204020203" pitchFamily="34" charset="0"/>
              </a:rPr>
              <a:t>IBMS</a:t>
            </a:r>
            <a:endParaRPr lang="en-US" sz="1050" dirty="0">
              <a:latin typeface="Century Gothic" panose="020B0502020202020204" pitchFamily="34" charset="0"/>
              <a:cs typeface="Segoe UI Semilight" panose="020B0402040204020203" pitchFamily="34" charset="0"/>
            </a:endParaRPr>
          </a:p>
          <a:p>
            <a:pPr marL="171450" indent="-171450">
              <a:buFont typeface="Wingdings" panose="05000000000000000000" pitchFamily="2" charset="2"/>
              <a:buChar char="v"/>
            </a:pPr>
            <a:endParaRPr lang="en-US" sz="1050" dirty="0">
              <a:latin typeface="Century Gothic" panose="020B0502020202020204" pitchFamily="34" charset="0"/>
              <a:cs typeface="Segoe UI Semilight" panose="020B0402040204020203" pitchFamily="34" charset="0"/>
            </a:endParaRPr>
          </a:p>
          <a:p>
            <a:endParaRPr lang="el-GR" sz="1050" dirty="0">
              <a:latin typeface="Century Gothic" panose="020B0502020202020204" pitchFamily="34" charset="0"/>
              <a:cs typeface="Segoe UI Semilight" panose="020B0402040204020203" pitchFamily="34" charset="0"/>
            </a:endParaRPr>
          </a:p>
        </p:txBody>
      </p:sp>
      <p:sp>
        <p:nvSpPr>
          <p:cNvPr id="26" name="Title 1"/>
          <p:cNvSpPr txBox="1">
            <a:spLocks noChangeArrowheads="1"/>
          </p:cNvSpPr>
          <p:nvPr/>
        </p:nvSpPr>
        <p:spPr bwMode="auto">
          <a:xfrm>
            <a:off x="766122" y="190981"/>
            <a:ext cx="7429730" cy="395288"/>
          </a:xfrm>
          <a:prstGeom prst="rect">
            <a:avLst/>
          </a:prstGeom>
          <a:noFill/>
          <a:ln w="9525">
            <a:noFill/>
            <a:miter lim="800000"/>
            <a:headEnd/>
            <a:tailEnd/>
          </a:ln>
        </p:spPr>
        <p:txBody>
          <a:bodyPr anchor="ctr"/>
          <a:lstStyle/>
          <a:p>
            <a:pPr algn="ctr">
              <a:defRPr/>
            </a:pPr>
            <a:r>
              <a:rPr lang="el-GR" altLang="zh-HK" sz="2800" dirty="0">
                <a:solidFill>
                  <a:schemeClr val="bg1"/>
                </a:solidFill>
                <a:latin typeface="Century Gothic" pitchFamily="34" charset="0"/>
                <a:ea typeface="新細明體" charset="-120"/>
                <a:cs typeface="Arial" charset="0"/>
              </a:rPr>
              <a:t>ΠΟΙΟΙ </a:t>
            </a:r>
            <a:r>
              <a:rPr lang="el-GR" altLang="zh-HK" sz="2800" dirty="0" smtClean="0">
                <a:solidFill>
                  <a:schemeClr val="bg1"/>
                </a:solidFill>
                <a:latin typeface="Century Gothic" pitchFamily="34" charset="0"/>
                <a:ea typeface="新細明體" charset="-120"/>
                <a:cs typeface="Arial" charset="0"/>
              </a:rPr>
              <a:t>ΕΙΜΑΣΤΕ</a:t>
            </a:r>
            <a:r>
              <a:rPr lang="en-US" altLang="zh-HK" sz="2800" dirty="0" smtClean="0">
                <a:solidFill>
                  <a:schemeClr val="bg1"/>
                </a:solidFill>
                <a:latin typeface="Century Gothic" panose="020B0502020202020204" pitchFamily="34" charset="0"/>
                <a:ea typeface="新細明體" charset="-120"/>
                <a:cs typeface="Arial" charset="0"/>
              </a:rPr>
              <a:t>: </a:t>
            </a:r>
            <a:r>
              <a:rPr lang="el-GR" altLang="zh-HK" sz="2800" dirty="0" smtClean="0">
                <a:solidFill>
                  <a:schemeClr val="bg1"/>
                </a:solidFill>
                <a:latin typeface="Century Gothic" panose="020B0502020202020204" pitchFamily="34" charset="0"/>
                <a:ea typeface="新細明體" charset="-120"/>
                <a:cs typeface="Arial" charset="0"/>
              </a:rPr>
              <a:t>ΗΜΕΡΟΜΗΝΙΕΣ-ΣΤΑΘΜΟΙ</a:t>
            </a:r>
            <a:endParaRPr lang="en-US" altLang="zh-HK" sz="2800" dirty="0">
              <a:solidFill>
                <a:schemeClr val="bg1"/>
              </a:solidFill>
              <a:latin typeface="Century Gothic" pitchFamily="34" charset="0"/>
              <a:ea typeface="新細明體" charset="-120"/>
              <a:cs typeface="Arial" charset="0"/>
            </a:endParaRPr>
          </a:p>
        </p:txBody>
      </p:sp>
      <p:pic>
        <p:nvPicPr>
          <p:cNvPr id="30" name="Picture 29" descr="logoamcgreek-final.jpg"/>
          <p:cNvPicPr>
            <a:picLocks noChangeAspect="1"/>
          </p:cNvPicPr>
          <p:nvPr/>
        </p:nvPicPr>
        <p:blipFill>
          <a:blip r:embed="rId2"/>
          <a:stretch>
            <a:fillRect/>
          </a:stretch>
        </p:blipFill>
        <p:spPr>
          <a:xfrm>
            <a:off x="45023" y="6296820"/>
            <a:ext cx="1722132" cy="520084"/>
          </a:xfrm>
          <a:prstGeom prst="rect">
            <a:avLst/>
          </a:prstGeom>
        </p:spPr>
      </p:pic>
    </p:spTree>
    <p:extLst>
      <p:ext uri="{BB962C8B-B14F-4D97-AF65-F5344CB8AC3E}">
        <p14:creationId xmlns:p14="http://schemas.microsoft.com/office/powerpoint/2010/main" val="756209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Ευθεία γραμμή σύνδεσης 18">
            <a:extLst>
              <a:ext uri="{FF2B5EF4-FFF2-40B4-BE49-F238E27FC236}">
                <a16:creationId xmlns:a16="http://schemas.microsoft.com/office/drawing/2014/main" xmlns="" id="{51B5A775-1C71-49AE-BE0F-F26FDCA69BD2}"/>
              </a:ext>
            </a:extLst>
          </p:cNvPr>
          <p:cNvCxnSpPr>
            <a:cxnSpLocks/>
          </p:cNvCxnSpPr>
          <p:nvPr/>
        </p:nvCxnSpPr>
        <p:spPr>
          <a:xfrm flipH="1">
            <a:off x="183413" y="3073456"/>
            <a:ext cx="8692116" cy="31898"/>
          </a:xfrm>
          <a:prstGeom prst="line">
            <a:avLst/>
          </a:prstGeom>
        </p:spPr>
        <p:style>
          <a:lnRef idx="3">
            <a:schemeClr val="dk1"/>
          </a:lnRef>
          <a:fillRef idx="0">
            <a:schemeClr val="dk1"/>
          </a:fillRef>
          <a:effectRef idx="2">
            <a:schemeClr val="dk1"/>
          </a:effectRef>
          <a:fontRef idx="minor">
            <a:schemeClr val="tx1"/>
          </a:fontRef>
        </p:style>
      </p:cxnSp>
      <p:sp>
        <p:nvSpPr>
          <p:cNvPr id="17" name="Double Bracket 16"/>
          <p:cNvSpPr/>
          <p:nvPr/>
        </p:nvSpPr>
        <p:spPr>
          <a:xfrm>
            <a:off x="111642" y="1122968"/>
            <a:ext cx="8827682" cy="5133605"/>
          </a:xfrm>
          <a:prstGeom prst="bracketPair">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l-GR" sz="1350">
              <a:latin typeface="Century Gothic" panose="020B0502020202020204" pitchFamily="34" charset="0"/>
            </a:endParaRPr>
          </a:p>
        </p:txBody>
      </p:sp>
      <p:grpSp>
        <p:nvGrpSpPr>
          <p:cNvPr id="18" name="Group 17"/>
          <p:cNvGrpSpPr/>
          <p:nvPr/>
        </p:nvGrpSpPr>
        <p:grpSpPr>
          <a:xfrm>
            <a:off x="0" y="0"/>
            <a:ext cx="9144000" cy="770562"/>
            <a:chOff x="0" y="0"/>
            <a:chExt cx="9144000" cy="770562"/>
          </a:xfrm>
        </p:grpSpPr>
        <p:sp>
          <p:nvSpPr>
            <p:cNvPr id="20" name="Rectangle 19"/>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1" name="Isosceles Triangle 20"/>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sp>
        <p:nvSpPr>
          <p:cNvPr id="24" name="Oval 69">
            <a:extLst>
              <a:ext uri="{FF2B5EF4-FFF2-40B4-BE49-F238E27FC236}">
                <a16:creationId xmlns:a16="http://schemas.microsoft.com/office/drawing/2014/main" xmlns="" id="{F088646E-B31C-40A1-8526-95B6B5DA1680}"/>
              </a:ext>
            </a:extLst>
          </p:cNvPr>
          <p:cNvSpPr/>
          <p:nvPr/>
        </p:nvSpPr>
        <p:spPr>
          <a:xfrm>
            <a:off x="3242293" y="2971304"/>
            <a:ext cx="225557" cy="227450"/>
          </a:xfrm>
          <a:prstGeom prst="ellipse">
            <a:avLst/>
          </a:prstGeom>
          <a:solidFill>
            <a:srgbClr val="C00000"/>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uk-UA" sz="2100" dirty="0">
              <a:solidFill>
                <a:schemeClr val="tx1"/>
              </a:solidFill>
              <a:latin typeface="Century Gothic" panose="020B0502020202020204" pitchFamily="34" charset="0"/>
            </a:endParaRPr>
          </a:p>
        </p:txBody>
      </p:sp>
      <p:sp>
        <p:nvSpPr>
          <p:cNvPr id="25" name="TextBox 24">
            <a:extLst>
              <a:ext uri="{FF2B5EF4-FFF2-40B4-BE49-F238E27FC236}">
                <a16:creationId xmlns:a16="http://schemas.microsoft.com/office/drawing/2014/main" xmlns="" id="{A2449C0E-880E-459C-84BA-84A2478A3F0C}"/>
              </a:ext>
            </a:extLst>
          </p:cNvPr>
          <p:cNvSpPr txBox="1"/>
          <p:nvPr/>
        </p:nvSpPr>
        <p:spPr>
          <a:xfrm>
            <a:off x="2622266" y="3198355"/>
            <a:ext cx="1127800" cy="438582"/>
          </a:xfrm>
          <a:prstGeom prst="rect">
            <a:avLst/>
          </a:prstGeom>
          <a:noFill/>
        </p:spPr>
        <p:txBody>
          <a:bodyPr wrap="square" rtlCol="0">
            <a:spAutoFit/>
          </a:bodyPr>
          <a:lstStyle/>
          <a:p>
            <a:pPr algn="r"/>
            <a:r>
              <a:rPr lang="el-GR" sz="2250" b="1" dirty="0" smtClean="0">
                <a:latin typeface="Century Gothic" panose="020B0502020202020204" pitchFamily="34" charset="0"/>
                <a:cs typeface="Segoe UI Semilight" panose="020B0402040204020203" pitchFamily="34" charset="0"/>
              </a:rPr>
              <a:t>20</a:t>
            </a:r>
            <a:r>
              <a:rPr lang="en-US" sz="2250" b="1" dirty="0" smtClean="0">
                <a:latin typeface="Century Gothic" panose="020B0502020202020204" pitchFamily="34" charset="0"/>
                <a:cs typeface="Segoe UI Semilight" panose="020B0402040204020203" pitchFamily="34" charset="0"/>
              </a:rPr>
              <a:t>1</a:t>
            </a:r>
            <a:r>
              <a:rPr lang="en-US" sz="2250" b="1" dirty="0">
                <a:latin typeface="Century Gothic" panose="020B0502020202020204" pitchFamily="34" charset="0"/>
                <a:cs typeface="Segoe UI Semilight" panose="020B0402040204020203" pitchFamily="34" charset="0"/>
              </a:rPr>
              <a:t>8</a:t>
            </a:r>
            <a:endParaRPr lang="uk-UA" sz="2250" b="1" dirty="0">
              <a:latin typeface="Century Gothic" panose="020B0502020202020204" pitchFamily="34" charset="0"/>
              <a:cs typeface="Segoe UI Semilight" panose="020B0402040204020203" pitchFamily="34" charset="0"/>
            </a:endParaRPr>
          </a:p>
        </p:txBody>
      </p:sp>
      <p:sp>
        <p:nvSpPr>
          <p:cNvPr id="27" name="TextBox 26">
            <a:extLst>
              <a:ext uri="{FF2B5EF4-FFF2-40B4-BE49-F238E27FC236}">
                <a16:creationId xmlns:a16="http://schemas.microsoft.com/office/drawing/2014/main" xmlns="" id="{4DBFCA57-295C-4178-AB67-88C6DD87223B}"/>
              </a:ext>
            </a:extLst>
          </p:cNvPr>
          <p:cNvSpPr txBox="1"/>
          <p:nvPr/>
        </p:nvSpPr>
        <p:spPr>
          <a:xfrm>
            <a:off x="848137" y="1258986"/>
            <a:ext cx="5010412" cy="1546577"/>
          </a:xfrm>
          <a:prstGeom prst="rect">
            <a:avLst/>
          </a:prstGeom>
          <a:noFill/>
        </p:spPr>
        <p:txBody>
          <a:bodyPr wrap="square" rtlCol="0">
            <a:spAutoFit/>
          </a:bodyPr>
          <a:lstStyle/>
          <a:p>
            <a:pPr marL="171450" indent="-171450" algn="just">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Διεύρυνση της συνεργασίας με </a:t>
            </a:r>
            <a:r>
              <a:rPr lang="el-GR" sz="1050" dirty="0">
                <a:latin typeface="Century Gothic" panose="020B0502020202020204" pitchFamily="34" charset="0"/>
                <a:cs typeface="Segoe UI Semilight" panose="020B0402040204020203" pitchFamily="34" charset="0"/>
              </a:rPr>
              <a:t>την παγκοσμίως κορυφαία ναυτική ακαδημία του Solent University </a:t>
            </a:r>
            <a:r>
              <a:rPr lang="el-GR" sz="1050" dirty="0" smtClean="0">
                <a:latin typeface="Century Gothic" panose="020B0502020202020204" pitchFamily="34" charset="0"/>
                <a:cs typeface="Segoe UI Semilight" panose="020B0402040204020203" pitchFamily="34" charset="0"/>
              </a:rPr>
              <a:t>στο </a:t>
            </a:r>
            <a:r>
              <a:rPr lang="en-US" sz="1050" dirty="0" smtClean="0">
                <a:latin typeface="Century Gothic" panose="020B0502020202020204" pitchFamily="34" charset="0"/>
                <a:cs typeface="Segoe UI Semilight" panose="020B0402040204020203" pitchFamily="34" charset="0"/>
              </a:rPr>
              <a:t>Southampton </a:t>
            </a:r>
            <a:r>
              <a:rPr lang="el-GR" sz="1050" dirty="0" smtClean="0">
                <a:latin typeface="Century Gothic" panose="020B0502020202020204" pitchFamily="34" charset="0"/>
                <a:cs typeface="Segoe UI Semilight" panose="020B0402040204020203" pitchFamily="34" charset="0"/>
              </a:rPr>
              <a:t>και ίδρυση Ναυτικής Ακαδημίας, </a:t>
            </a:r>
            <a:r>
              <a:rPr lang="el-GR" sz="1050" dirty="0">
                <a:latin typeface="Century Gothic" panose="020B0502020202020204" pitchFamily="34" charset="0"/>
                <a:cs typeface="Segoe UI Semilight" panose="020B0402040204020203" pitchFamily="34" charset="0"/>
              </a:rPr>
              <a:t>με στόχο να προσφέρει ολοκληρωμένη Ναυτική και Ναυτιλιακή Εκπαίδευση με διεθνή προοπτική και τη μόνη ολοκληρωμένη πρόταση σπουδών υψηλής ποιότητας στη Ναυτιλία στην Ελλάδα</a:t>
            </a:r>
            <a:endParaRPr lang="en-US" sz="1050" dirty="0">
              <a:latin typeface="Century Gothic" panose="020B0502020202020204" pitchFamily="34" charset="0"/>
              <a:cs typeface="Segoe UI Semilight" panose="020B0402040204020203" pitchFamily="34" charset="0"/>
            </a:endParaRPr>
          </a:p>
          <a:p>
            <a:pPr algn="just"/>
            <a:endParaRPr lang="en-US" sz="1050" dirty="0">
              <a:latin typeface="Century Gothic" panose="020B0502020202020204" pitchFamily="34" charset="0"/>
              <a:cs typeface="Segoe UI Semilight" panose="020B0402040204020203" pitchFamily="34" charset="0"/>
            </a:endParaRPr>
          </a:p>
          <a:p>
            <a:pPr marL="171450" indent="-171450">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Εγκαίνια νέων, υπερσύγχρονων εγκαταστάσεων </a:t>
            </a:r>
            <a:r>
              <a:rPr lang="el-GR" sz="1050" dirty="0">
                <a:latin typeface="Century Gothic" panose="020B0502020202020204" pitchFamily="34" charset="0"/>
                <a:cs typeface="Segoe UI Semilight" panose="020B0402040204020203" pitchFamily="34" charset="0"/>
              </a:rPr>
              <a:t>3.500</a:t>
            </a:r>
            <a:r>
              <a:rPr lang="en-US" sz="1050" dirty="0">
                <a:latin typeface="Century Gothic" panose="020B0502020202020204" pitchFamily="34" charset="0"/>
                <a:cs typeface="Segoe UI Semilight" panose="020B0402040204020203" pitchFamily="34" charset="0"/>
              </a:rPr>
              <a:t>m</a:t>
            </a:r>
            <a:r>
              <a:rPr lang="el-GR" sz="1050" dirty="0">
                <a:latin typeface="Century Gothic" panose="020B0502020202020204" pitchFamily="34" charset="0"/>
                <a:cs typeface="Segoe UI Semilight" panose="020B0402040204020203" pitchFamily="34" charset="0"/>
              </a:rPr>
              <a:t>² στην καρδιά του </a:t>
            </a:r>
            <a:r>
              <a:rPr lang="el-GR" sz="1050" dirty="0" smtClean="0">
                <a:latin typeface="Century Gothic" panose="020B0502020202020204" pitchFamily="34" charset="0"/>
                <a:cs typeface="Segoe UI Semilight" panose="020B0402040204020203" pitchFamily="34" charset="0"/>
              </a:rPr>
              <a:t>Πειραιά, όπου στεγάζεται και η νεοσύστατη Ναυτική Ακαδημία, μαζί με τις υπόλοιπες ακαδημαϊκές Σχολές</a:t>
            </a:r>
            <a:endParaRPr lang="en-US" sz="1050" dirty="0">
              <a:latin typeface="Century Gothic" panose="020B0502020202020204" pitchFamily="34" charset="0"/>
              <a:cs typeface="Segoe UI Semilight" panose="020B0402040204020203" pitchFamily="34" charset="0"/>
            </a:endParaRPr>
          </a:p>
        </p:txBody>
      </p:sp>
      <p:sp>
        <p:nvSpPr>
          <p:cNvPr id="28" name="TextBox 27">
            <a:extLst>
              <a:ext uri="{FF2B5EF4-FFF2-40B4-BE49-F238E27FC236}">
                <a16:creationId xmlns:a16="http://schemas.microsoft.com/office/drawing/2014/main" xmlns="" id="{4DBFCA57-295C-4178-AB67-88C6DD87223B}"/>
              </a:ext>
            </a:extLst>
          </p:cNvPr>
          <p:cNvSpPr txBox="1"/>
          <p:nvPr/>
        </p:nvSpPr>
        <p:spPr>
          <a:xfrm>
            <a:off x="3874882" y="3266385"/>
            <a:ext cx="4196861" cy="3162404"/>
          </a:xfrm>
          <a:prstGeom prst="rect">
            <a:avLst/>
          </a:prstGeom>
          <a:noFill/>
        </p:spPr>
        <p:txBody>
          <a:bodyPr wrap="square" rtlCol="0">
            <a:spAutoFit/>
          </a:bodyPr>
          <a:lstStyle/>
          <a:p>
            <a:pPr marL="171450" indent="-171450" algn="just">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Νέο </a:t>
            </a:r>
            <a:r>
              <a:rPr lang="el-GR" sz="1050" dirty="0">
                <a:latin typeface="Century Gothic" panose="020B0502020202020204" pitchFamily="34" charset="0"/>
                <a:cs typeface="Segoe UI Semilight" panose="020B0402040204020203" pitchFamily="34" charset="0"/>
              </a:rPr>
              <a:t>7όροφο κτίριο στην καρδιά της Αθήνας, επί της οδού </a:t>
            </a:r>
            <a:r>
              <a:rPr lang="el-GR" sz="1050" dirty="0" smtClean="0">
                <a:latin typeface="Century Gothic" panose="020B0502020202020204" pitchFamily="34" charset="0"/>
                <a:cs typeface="Segoe UI Semilight" panose="020B0402040204020203" pitchFamily="34" charset="0"/>
              </a:rPr>
              <a:t>Ακαδημίας (</a:t>
            </a:r>
            <a:r>
              <a:rPr lang="en-US" sz="1050" dirty="0" smtClean="0">
                <a:latin typeface="Century Gothic" panose="020B0502020202020204" pitchFamily="34" charset="0"/>
                <a:cs typeface="Segoe UI Semilight" panose="020B0402040204020203" pitchFamily="34" charset="0"/>
              </a:rPr>
              <a:t>Downtown Campus)</a:t>
            </a:r>
            <a:endParaRPr lang="el-GR" sz="1050" dirty="0">
              <a:latin typeface="Century Gothic" panose="020B0502020202020204" pitchFamily="34" charset="0"/>
              <a:cs typeface="Segoe UI Semilight" panose="020B0402040204020203" pitchFamily="34" charset="0"/>
            </a:endParaRPr>
          </a:p>
          <a:p>
            <a:pPr algn="just"/>
            <a:endParaRPr lang="en-US" sz="1050" dirty="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r>
              <a:rPr lang="el-GR" sz="1050" dirty="0">
                <a:latin typeface="Century Gothic" panose="020B0502020202020204" pitchFamily="34" charset="0"/>
                <a:cs typeface="Segoe UI Semilight" panose="020B0402040204020203" pitchFamily="34" charset="0"/>
              </a:rPr>
              <a:t>Η Σχολή Τουρισμού λαμβάνει για τρίτη συνεχή χρονιά Βραβείο “</a:t>
            </a:r>
            <a:r>
              <a:rPr lang="en-US" sz="1050" dirty="0">
                <a:latin typeface="Century Gothic" panose="020B0502020202020204" pitchFamily="34" charset="0"/>
                <a:cs typeface="Segoe UI Semilight" panose="020B0402040204020203" pitchFamily="34" charset="0"/>
              </a:rPr>
              <a:t>Best Hotel Education Provider</a:t>
            </a:r>
            <a:r>
              <a:rPr lang="el-GR" sz="1050" dirty="0">
                <a:latin typeface="Century Gothic" panose="020B0502020202020204" pitchFamily="34" charset="0"/>
                <a:cs typeface="Segoe UI Semilight" panose="020B0402040204020203" pitchFamily="34" charset="0"/>
              </a:rPr>
              <a:t>” στα </a:t>
            </a:r>
            <a:r>
              <a:rPr lang="en-US" sz="1050" dirty="0">
                <a:latin typeface="Century Gothic" panose="020B0502020202020204" pitchFamily="34" charset="0"/>
                <a:cs typeface="Segoe UI Semilight" panose="020B0402040204020203" pitchFamily="34" charset="0"/>
              </a:rPr>
              <a:t>GREEK HOSPITALITY AWARDS</a:t>
            </a:r>
            <a:r>
              <a:rPr lang="el-GR" sz="1050" dirty="0">
                <a:latin typeface="Century Gothic" panose="020B0502020202020204" pitchFamily="34" charset="0"/>
                <a:cs typeface="Segoe UI Semilight" panose="020B0402040204020203" pitchFamily="34" charset="0"/>
              </a:rPr>
              <a:t> </a:t>
            </a:r>
            <a:r>
              <a:rPr lang="el-GR" sz="1050" dirty="0" smtClean="0">
                <a:latin typeface="Century Gothic" panose="020B0502020202020204" pitchFamily="34" charset="0"/>
                <a:cs typeface="Segoe UI Semilight" panose="020B0402040204020203" pitchFamily="34" charset="0"/>
              </a:rPr>
              <a:t>2018</a:t>
            </a:r>
            <a:r>
              <a:rPr lang="en-US" sz="1050" dirty="0" smtClean="0">
                <a:latin typeface="Century Gothic" panose="020B0502020202020204" pitchFamily="34" charset="0"/>
                <a:cs typeface="Segoe UI Semilight" panose="020B0402040204020203" pitchFamily="34" charset="0"/>
              </a:rPr>
              <a:t> </a:t>
            </a:r>
            <a:r>
              <a:rPr lang="el-GR" sz="1050" dirty="0" smtClean="0">
                <a:latin typeface="Century Gothic" panose="020B0502020202020204" pitchFamily="34" charset="0"/>
                <a:cs typeface="Segoe UI Semilight" panose="020B0402040204020203" pitchFamily="34" charset="0"/>
              </a:rPr>
              <a:t>και γίνεται Πλήρες Μέλος του </a:t>
            </a:r>
            <a:r>
              <a:rPr lang="en-US" sz="1050" dirty="0" smtClean="0">
                <a:latin typeface="Century Gothic" panose="020B0502020202020204" pitchFamily="34" charset="0"/>
                <a:cs typeface="Segoe UI Semilight" panose="020B0402040204020203" pitchFamily="34" charset="0"/>
              </a:rPr>
              <a:t>EURHODIP</a:t>
            </a:r>
            <a:endParaRPr lang="el-GR" sz="1050" dirty="0">
              <a:latin typeface="Century Gothic" panose="020B0502020202020204" pitchFamily="34" charset="0"/>
              <a:cs typeface="Segoe UI Semilight" panose="020B0402040204020203" pitchFamily="34" charset="0"/>
            </a:endParaRPr>
          </a:p>
          <a:p>
            <a:pPr algn="just"/>
            <a:endParaRPr lang="en-US" sz="1050" dirty="0" smtClean="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r>
              <a:rPr lang="el-GR" sz="1050" dirty="0">
                <a:latin typeface="Century Gothic" panose="020B0502020202020204" pitchFamily="34" charset="0"/>
                <a:cs typeface="Segoe UI Semilight" panose="020B0402040204020203" pitchFamily="34" charset="0"/>
              </a:rPr>
              <a:t>Η Διευθύνουσα  Σύμβουλος του Εκπαιδευτικού Ομίλου </a:t>
            </a:r>
            <a:r>
              <a:rPr lang="el-GR" sz="1050" dirty="0" smtClean="0">
                <a:latin typeface="Century Gothic" panose="020B0502020202020204" pitchFamily="34" charset="0"/>
                <a:cs typeface="Segoe UI Semilight" panose="020B0402040204020203" pitchFamily="34" charset="0"/>
              </a:rPr>
              <a:t>ΑΚΜΗ</a:t>
            </a:r>
            <a:r>
              <a:rPr lang="en-US" sz="1050" dirty="0" smtClean="0">
                <a:latin typeface="Century Gothic" panose="020B0502020202020204" pitchFamily="34" charset="0"/>
                <a:cs typeface="Segoe UI Semilight" panose="020B0402040204020203" pitchFamily="34" charset="0"/>
              </a:rPr>
              <a:t>,</a:t>
            </a:r>
            <a:r>
              <a:rPr lang="el-GR" sz="1050" dirty="0" smtClean="0">
                <a:latin typeface="Century Gothic" panose="020B0502020202020204" pitchFamily="34" charset="0"/>
                <a:cs typeface="Segoe UI Semilight" panose="020B0402040204020203" pitchFamily="34" charset="0"/>
              </a:rPr>
              <a:t> </a:t>
            </a:r>
            <a:r>
              <a:rPr lang="el-GR" sz="1050" dirty="0">
                <a:latin typeface="Century Gothic" panose="020B0502020202020204" pitchFamily="34" charset="0"/>
                <a:cs typeface="Segoe UI Semilight" panose="020B0402040204020203" pitchFamily="34" charset="0"/>
              </a:rPr>
              <a:t>Καλλιόπη </a:t>
            </a:r>
            <a:r>
              <a:rPr lang="el-GR" sz="1050" dirty="0" smtClean="0">
                <a:latin typeface="Century Gothic" panose="020B0502020202020204" pitchFamily="34" charset="0"/>
                <a:cs typeface="Segoe UI Semilight" panose="020B0402040204020203" pitchFamily="34" charset="0"/>
              </a:rPr>
              <a:t>Ροδοπούλου</a:t>
            </a:r>
            <a:r>
              <a:rPr lang="en-US" sz="1050" dirty="0" smtClean="0">
                <a:latin typeface="Century Gothic" panose="020B0502020202020204" pitchFamily="34" charset="0"/>
                <a:cs typeface="Segoe UI Semilight" panose="020B0402040204020203" pitchFamily="34" charset="0"/>
              </a:rPr>
              <a:t>,</a:t>
            </a:r>
            <a:r>
              <a:rPr lang="el-GR" sz="1050" dirty="0" smtClean="0">
                <a:latin typeface="Century Gothic" panose="020B0502020202020204" pitchFamily="34" charset="0"/>
                <a:cs typeface="Segoe UI Semilight" panose="020B0402040204020203" pitchFamily="34" charset="0"/>
              </a:rPr>
              <a:t> λαμβάνει τ</a:t>
            </a:r>
            <a:r>
              <a:rPr lang="en-US" sz="1050" dirty="0">
                <a:latin typeface="Century Gothic" panose="020B0502020202020204" pitchFamily="34" charset="0"/>
                <a:cs typeface="Segoe UI Semilight" panose="020B0402040204020203" pitchFamily="34" charset="0"/>
              </a:rPr>
              <a:t>o </a:t>
            </a:r>
            <a:r>
              <a:rPr lang="el-GR" sz="1050" dirty="0">
                <a:latin typeface="Century Gothic" panose="020B0502020202020204" pitchFamily="34" charset="0"/>
                <a:cs typeface="Segoe UI Semilight" panose="020B0402040204020203" pitchFamily="34" charset="0"/>
              </a:rPr>
              <a:t>βραβείο «Δυναμικά Αναπτυσσόμενος Επιχειρηματίας» στα πλαίσια του διαγωνισμού «Έλληνας Επιχειρηματίας της Χρονιάς» 2017 της Ε</a:t>
            </a:r>
            <a:r>
              <a:rPr lang="en-US" sz="1050" dirty="0">
                <a:latin typeface="Century Gothic" panose="020B0502020202020204" pitchFamily="34" charset="0"/>
                <a:cs typeface="Segoe UI Semilight" panose="020B0402040204020203" pitchFamily="34" charset="0"/>
              </a:rPr>
              <a:t>RNST</a:t>
            </a:r>
            <a:r>
              <a:rPr lang="el-GR" sz="1050" dirty="0">
                <a:latin typeface="Century Gothic" panose="020B0502020202020204" pitchFamily="34" charset="0"/>
                <a:cs typeface="Segoe UI Semilight" panose="020B0402040204020203" pitchFamily="34" charset="0"/>
              </a:rPr>
              <a:t> &amp; </a:t>
            </a:r>
            <a:r>
              <a:rPr lang="en-US" sz="1050" dirty="0" smtClean="0">
                <a:latin typeface="Century Gothic" panose="020B0502020202020204" pitchFamily="34" charset="0"/>
                <a:cs typeface="Segoe UI Semilight" panose="020B0402040204020203" pitchFamily="34" charset="0"/>
              </a:rPr>
              <a:t>YOUNG</a:t>
            </a:r>
            <a:endParaRPr lang="el-GR" sz="1050" dirty="0" smtClean="0">
              <a:latin typeface="Century Gothic" panose="020B0502020202020204" pitchFamily="34" charset="0"/>
              <a:cs typeface="Segoe UI Semilight" panose="020B0402040204020203" pitchFamily="34" charset="0"/>
            </a:endParaRPr>
          </a:p>
          <a:p>
            <a:pPr algn="just"/>
            <a:endParaRPr lang="el-GR" sz="1050" dirty="0" smtClean="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r>
              <a:rPr lang="el-GR" sz="1050" dirty="0">
                <a:latin typeface="Century Gothic" panose="020B0502020202020204" pitchFamily="34" charset="0"/>
                <a:cs typeface="Segoe UI Semilight" panose="020B0402040204020203" pitchFamily="34" charset="0"/>
              </a:rPr>
              <a:t>Η Σχολή Ναυτιλίας λαμβάνει πιστοποίηση άνευ όρων ως </a:t>
            </a:r>
            <a:r>
              <a:rPr lang="en-US" sz="1050" dirty="0">
                <a:latin typeface="Century Gothic" panose="020B0502020202020204" pitchFamily="34" charset="0"/>
                <a:cs typeface="Segoe UI Semilight" panose="020B0402040204020203" pitchFamily="34" charset="0"/>
              </a:rPr>
              <a:t>Maritime Training Provider </a:t>
            </a:r>
            <a:r>
              <a:rPr lang="el-GR" sz="1050" dirty="0">
                <a:latin typeface="Century Gothic" panose="020B0502020202020204" pitchFamily="34" charset="0"/>
                <a:cs typeface="Segoe UI Semilight" panose="020B0402040204020203" pitchFamily="34" charset="0"/>
              </a:rPr>
              <a:t>από τον </a:t>
            </a:r>
            <a:r>
              <a:rPr lang="en-US" sz="1050" dirty="0">
                <a:latin typeface="Century Gothic" panose="020B0502020202020204" pitchFamily="34" charset="0"/>
                <a:cs typeface="Segoe UI Semilight" panose="020B0402040204020203" pitchFamily="34" charset="0"/>
              </a:rPr>
              <a:t>DNV</a:t>
            </a:r>
            <a:r>
              <a:rPr lang="el-GR" sz="1050" dirty="0">
                <a:latin typeface="Century Gothic" panose="020B0502020202020204" pitchFamily="34" charset="0"/>
                <a:cs typeface="Segoe UI Semilight" panose="020B0402040204020203" pitchFamily="34" charset="0"/>
              </a:rPr>
              <a:t>-</a:t>
            </a:r>
            <a:r>
              <a:rPr lang="en-US" sz="1050" dirty="0">
                <a:latin typeface="Century Gothic" panose="020B0502020202020204" pitchFamily="34" charset="0"/>
                <a:cs typeface="Segoe UI Semilight" panose="020B0402040204020203" pitchFamily="34" charset="0"/>
              </a:rPr>
              <a:t>GL</a:t>
            </a:r>
            <a:r>
              <a:rPr lang="el-GR" sz="1050" dirty="0">
                <a:latin typeface="Century Gothic" panose="020B0502020202020204" pitchFamily="34" charset="0"/>
                <a:cs typeface="Segoe UI Semilight" panose="020B0402040204020203" pitchFamily="34" charset="0"/>
              </a:rPr>
              <a:t>, κορυφαίο νηογνώμονα </a:t>
            </a:r>
            <a:r>
              <a:rPr lang="el-GR" sz="1050" dirty="0" smtClean="0">
                <a:latin typeface="Century Gothic" panose="020B0502020202020204" pitchFamily="34" charset="0"/>
                <a:cs typeface="Segoe UI Semilight" panose="020B0402040204020203" pitchFamily="34" charset="0"/>
              </a:rPr>
              <a:t>παγκοσμίως</a:t>
            </a:r>
            <a:r>
              <a:rPr lang="en-US" sz="1050" dirty="0" smtClean="0">
                <a:latin typeface="Century Gothic" panose="020B0502020202020204" pitchFamily="34" charset="0"/>
                <a:cs typeface="Segoe UI Semilight" panose="020B0402040204020203" pitchFamily="34" charset="0"/>
              </a:rPr>
              <a:t> </a:t>
            </a:r>
            <a:r>
              <a:rPr lang="el-GR" sz="1050" dirty="0" smtClean="0">
                <a:latin typeface="Century Gothic" panose="020B0502020202020204" pitchFamily="34" charset="0"/>
                <a:cs typeface="Segoe UI Semilight" panose="020B0402040204020203" pitchFamily="34" charset="0"/>
              </a:rPr>
              <a:t>και γίνεται Μέλος του </a:t>
            </a:r>
            <a:r>
              <a:rPr lang="en-US" sz="1050" dirty="0" smtClean="0">
                <a:latin typeface="Century Gothic" panose="020B0502020202020204" pitchFamily="34" charset="0"/>
                <a:cs typeface="Segoe UI Semilight" panose="020B0402040204020203" pitchFamily="34" charset="0"/>
              </a:rPr>
              <a:t>IAMI-INTERNATIONAL ASSOCIATION OF MARITIME INSTITUTIONS</a:t>
            </a:r>
            <a:endParaRPr lang="en-US" sz="1050" dirty="0">
              <a:latin typeface="Century Gothic" panose="020B0502020202020204" pitchFamily="34" charset="0"/>
              <a:cs typeface="Segoe UI Semilight" panose="020B0402040204020203" pitchFamily="34" charset="0"/>
            </a:endParaRPr>
          </a:p>
          <a:p>
            <a:endParaRPr lang="el-GR" sz="1050" dirty="0">
              <a:latin typeface="Century Gothic" panose="020B0502020202020204" pitchFamily="34" charset="0"/>
              <a:cs typeface="Segoe UI Semilight" panose="020B0402040204020203" pitchFamily="34" charset="0"/>
            </a:endParaRPr>
          </a:p>
        </p:txBody>
      </p:sp>
      <p:sp>
        <p:nvSpPr>
          <p:cNvPr id="13" name="Title 1"/>
          <p:cNvSpPr txBox="1">
            <a:spLocks noChangeArrowheads="1"/>
          </p:cNvSpPr>
          <p:nvPr/>
        </p:nvSpPr>
        <p:spPr bwMode="auto">
          <a:xfrm>
            <a:off x="766122" y="190981"/>
            <a:ext cx="7429730" cy="395288"/>
          </a:xfrm>
          <a:prstGeom prst="rect">
            <a:avLst/>
          </a:prstGeom>
          <a:noFill/>
          <a:ln w="9525">
            <a:noFill/>
            <a:miter lim="800000"/>
            <a:headEnd/>
            <a:tailEnd/>
          </a:ln>
        </p:spPr>
        <p:txBody>
          <a:bodyPr anchor="ctr"/>
          <a:lstStyle/>
          <a:p>
            <a:pPr algn="ctr">
              <a:defRPr/>
            </a:pPr>
            <a:r>
              <a:rPr lang="el-GR" altLang="zh-HK" sz="2800" dirty="0">
                <a:solidFill>
                  <a:schemeClr val="bg1"/>
                </a:solidFill>
                <a:latin typeface="Century Gothic" pitchFamily="34" charset="0"/>
                <a:ea typeface="新細明體" charset="-120"/>
                <a:cs typeface="Arial" charset="0"/>
              </a:rPr>
              <a:t>ΠΟΙΟΙ </a:t>
            </a:r>
            <a:r>
              <a:rPr lang="el-GR" altLang="zh-HK" sz="2800" dirty="0" smtClean="0">
                <a:solidFill>
                  <a:schemeClr val="bg1"/>
                </a:solidFill>
                <a:latin typeface="Century Gothic" pitchFamily="34" charset="0"/>
                <a:ea typeface="新細明體" charset="-120"/>
                <a:cs typeface="Arial" charset="0"/>
              </a:rPr>
              <a:t>ΕΙΜΑΣΤΕ</a:t>
            </a:r>
            <a:r>
              <a:rPr lang="en-US" altLang="zh-HK" sz="2800" dirty="0" smtClean="0">
                <a:solidFill>
                  <a:schemeClr val="bg1"/>
                </a:solidFill>
                <a:latin typeface="Century Gothic" panose="020B0502020202020204" pitchFamily="34" charset="0"/>
                <a:ea typeface="新細明體" charset="-120"/>
                <a:cs typeface="Arial" charset="0"/>
              </a:rPr>
              <a:t>: </a:t>
            </a:r>
            <a:r>
              <a:rPr lang="el-GR" altLang="zh-HK" sz="2800" dirty="0" smtClean="0">
                <a:solidFill>
                  <a:schemeClr val="bg1"/>
                </a:solidFill>
                <a:latin typeface="Century Gothic" panose="020B0502020202020204" pitchFamily="34" charset="0"/>
                <a:ea typeface="新細明體" charset="-120"/>
                <a:cs typeface="Arial" charset="0"/>
              </a:rPr>
              <a:t>ΗΜΕΡΟΜΗΝΙΕΣ-ΣΤΑΘΜΟΙ</a:t>
            </a:r>
            <a:endParaRPr lang="en-US" altLang="zh-HK" sz="2800" dirty="0">
              <a:solidFill>
                <a:schemeClr val="bg1"/>
              </a:solidFill>
              <a:latin typeface="Century Gothic" pitchFamily="34" charset="0"/>
              <a:ea typeface="新細明體" charset="-120"/>
              <a:cs typeface="Arial" charset="0"/>
            </a:endParaRPr>
          </a:p>
        </p:txBody>
      </p:sp>
      <p:pic>
        <p:nvPicPr>
          <p:cNvPr id="14" name="Picture 13" descr="logoamcgreek-final.jpg"/>
          <p:cNvPicPr>
            <a:picLocks noChangeAspect="1"/>
          </p:cNvPicPr>
          <p:nvPr/>
        </p:nvPicPr>
        <p:blipFill>
          <a:blip r:embed="rId2"/>
          <a:stretch>
            <a:fillRect/>
          </a:stretch>
        </p:blipFill>
        <p:spPr>
          <a:xfrm>
            <a:off x="45023" y="6296820"/>
            <a:ext cx="1722132" cy="520084"/>
          </a:xfrm>
          <a:prstGeom prst="rect">
            <a:avLst/>
          </a:prstGeom>
        </p:spPr>
      </p:pic>
    </p:spTree>
    <p:extLst>
      <p:ext uri="{BB962C8B-B14F-4D97-AF65-F5344CB8AC3E}">
        <p14:creationId xmlns:p14="http://schemas.microsoft.com/office/powerpoint/2010/main" val="3414932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Ευθεία γραμμή σύνδεσης 18">
            <a:extLst>
              <a:ext uri="{FF2B5EF4-FFF2-40B4-BE49-F238E27FC236}">
                <a16:creationId xmlns:a16="http://schemas.microsoft.com/office/drawing/2014/main" xmlns="" id="{51B5A775-1C71-49AE-BE0F-F26FDCA69BD2}"/>
              </a:ext>
            </a:extLst>
          </p:cNvPr>
          <p:cNvCxnSpPr>
            <a:cxnSpLocks/>
          </p:cNvCxnSpPr>
          <p:nvPr/>
        </p:nvCxnSpPr>
        <p:spPr>
          <a:xfrm flipH="1">
            <a:off x="140269" y="3371999"/>
            <a:ext cx="8603137" cy="0"/>
          </a:xfrm>
          <a:prstGeom prst="line">
            <a:avLst/>
          </a:prstGeom>
        </p:spPr>
        <p:style>
          <a:lnRef idx="3">
            <a:schemeClr val="dk1"/>
          </a:lnRef>
          <a:fillRef idx="0">
            <a:schemeClr val="dk1"/>
          </a:fillRef>
          <a:effectRef idx="2">
            <a:schemeClr val="dk1"/>
          </a:effectRef>
          <a:fontRef idx="minor">
            <a:schemeClr val="tx1"/>
          </a:fontRef>
        </p:style>
      </p:cxnSp>
      <p:sp>
        <p:nvSpPr>
          <p:cNvPr id="17" name="Double Bracket 16"/>
          <p:cNvSpPr/>
          <p:nvPr/>
        </p:nvSpPr>
        <p:spPr>
          <a:xfrm>
            <a:off x="111642" y="1122968"/>
            <a:ext cx="8631764" cy="4824985"/>
          </a:xfrm>
          <a:prstGeom prst="bracketPair">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l-GR" sz="1350">
              <a:latin typeface="Century Gothic" panose="020B0502020202020204" pitchFamily="34" charset="0"/>
            </a:endParaRPr>
          </a:p>
        </p:txBody>
      </p:sp>
      <p:grpSp>
        <p:nvGrpSpPr>
          <p:cNvPr id="18" name="Group 17"/>
          <p:cNvGrpSpPr/>
          <p:nvPr/>
        </p:nvGrpSpPr>
        <p:grpSpPr>
          <a:xfrm>
            <a:off x="0" y="0"/>
            <a:ext cx="9144000" cy="770562"/>
            <a:chOff x="0" y="0"/>
            <a:chExt cx="9144000" cy="770562"/>
          </a:xfrm>
        </p:grpSpPr>
        <p:sp>
          <p:nvSpPr>
            <p:cNvPr id="20" name="Rectangle 19"/>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1" name="Isosceles Triangle 20"/>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sp>
        <p:nvSpPr>
          <p:cNvPr id="24" name="Oval 69">
            <a:extLst>
              <a:ext uri="{FF2B5EF4-FFF2-40B4-BE49-F238E27FC236}">
                <a16:creationId xmlns:a16="http://schemas.microsoft.com/office/drawing/2014/main" xmlns="" id="{F088646E-B31C-40A1-8526-95B6B5DA1680}"/>
              </a:ext>
            </a:extLst>
          </p:cNvPr>
          <p:cNvSpPr/>
          <p:nvPr/>
        </p:nvSpPr>
        <p:spPr>
          <a:xfrm>
            <a:off x="3073387" y="3226376"/>
            <a:ext cx="225557" cy="227450"/>
          </a:xfrm>
          <a:prstGeom prst="ellipse">
            <a:avLst/>
          </a:prstGeom>
          <a:solidFill>
            <a:srgbClr val="C00000"/>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uk-UA" sz="2100" dirty="0">
              <a:solidFill>
                <a:schemeClr val="tx1"/>
              </a:solidFill>
              <a:latin typeface="Century Gothic" panose="020B0502020202020204" pitchFamily="34" charset="0"/>
            </a:endParaRPr>
          </a:p>
        </p:txBody>
      </p:sp>
      <p:sp>
        <p:nvSpPr>
          <p:cNvPr id="25" name="TextBox 24">
            <a:extLst>
              <a:ext uri="{FF2B5EF4-FFF2-40B4-BE49-F238E27FC236}">
                <a16:creationId xmlns:a16="http://schemas.microsoft.com/office/drawing/2014/main" xmlns="" id="{A2449C0E-880E-459C-84BA-84A2478A3F0C}"/>
              </a:ext>
            </a:extLst>
          </p:cNvPr>
          <p:cNvSpPr txBox="1"/>
          <p:nvPr/>
        </p:nvSpPr>
        <p:spPr>
          <a:xfrm>
            <a:off x="2533287" y="2874285"/>
            <a:ext cx="1127800" cy="438582"/>
          </a:xfrm>
          <a:prstGeom prst="rect">
            <a:avLst/>
          </a:prstGeom>
          <a:noFill/>
        </p:spPr>
        <p:txBody>
          <a:bodyPr wrap="square" rtlCol="0">
            <a:spAutoFit/>
          </a:bodyPr>
          <a:lstStyle/>
          <a:p>
            <a:pPr algn="r"/>
            <a:r>
              <a:rPr lang="el-GR" sz="2250" b="1" dirty="0" smtClean="0">
                <a:latin typeface="Century Gothic" panose="020B0502020202020204" pitchFamily="34" charset="0"/>
                <a:cs typeface="Segoe UI Semilight" panose="020B0402040204020203" pitchFamily="34" charset="0"/>
              </a:rPr>
              <a:t>20</a:t>
            </a:r>
            <a:r>
              <a:rPr lang="en-US" sz="2250" b="1" dirty="0" smtClean="0">
                <a:latin typeface="Century Gothic" panose="020B0502020202020204" pitchFamily="34" charset="0"/>
                <a:cs typeface="Segoe UI Semilight" panose="020B0402040204020203" pitchFamily="34" charset="0"/>
              </a:rPr>
              <a:t>1</a:t>
            </a:r>
            <a:r>
              <a:rPr lang="en-US" sz="2250" b="1" dirty="0">
                <a:latin typeface="Century Gothic" panose="020B0502020202020204" pitchFamily="34" charset="0"/>
                <a:cs typeface="Segoe UI Semilight" panose="020B0402040204020203" pitchFamily="34" charset="0"/>
              </a:rPr>
              <a:t>9</a:t>
            </a:r>
            <a:endParaRPr lang="uk-UA" sz="2250" b="1" dirty="0">
              <a:latin typeface="Century Gothic" panose="020B0502020202020204" pitchFamily="34" charset="0"/>
              <a:cs typeface="Segoe UI Semilight" panose="020B0402040204020203" pitchFamily="34" charset="0"/>
            </a:endParaRPr>
          </a:p>
        </p:txBody>
      </p:sp>
      <p:sp>
        <p:nvSpPr>
          <p:cNvPr id="27" name="TextBox 26">
            <a:extLst>
              <a:ext uri="{FF2B5EF4-FFF2-40B4-BE49-F238E27FC236}">
                <a16:creationId xmlns:a16="http://schemas.microsoft.com/office/drawing/2014/main" xmlns="" id="{4DBFCA57-295C-4178-AB67-88C6DD87223B}"/>
              </a:ext>
            </a:extLst>
          </p:cNvPr>
          <p:cNvSpPr txBox="1"/>
          <p:nvPr/>
        </p:nvSpPr>
        <p:spPr>
          <a:xfrm>
            <a:off x="3362495" y="3668800"/>
            <a:ext cx="4614556" cy="2793072"/>
          </a:xfrm>
          <a:prstGeom prst="rect">
            <a:avLst/>
          </a:prstGeom>
          <a:noFill/>
        </p:spPr>
        <p:txBody>
          <a:bodyPr wrap="square" rtlCol="0">
            <a:spAutoFit/>
          </a:bodyPr>
          <a:lstStyle/>
          <a:p>
            <a:pPr marL="171450" indent="-171450" algn="just">
              <a:buFont typeface="Wingdings" panose="05000000000000000000" pitchFamily="2" charset="2"/>
              <a:buChar char="v"/>
            </a:pPr>
            <a:endParaRPr lang="el-GR" sz="1050" dirty="0">
              <a:latin typeface="Century Gothic" panose="020B0502020202020204" pitchFamily="34" charset="0"/>
              <a:cs typeface="Segoe UI Semilight" panose="020B0402040204020203" pitchFamily="34" charset="0"/>
            </a:endParaRPr>
          </a:p>
          <a:p>
            <a:pPr algn="just"/>
            <a:endParaRPr lang="en-US" sz="1050" dirty="0" smtClean="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r>
              <a:rPr lang="el-GR" sz="900" dirty="0">
                <a:latin typeface="Century Gothic" panose="020B0502020202020204" pitchFamily="34" charset="0"/>
                <a:cs typeface="Segoe UI Semilight" panose="020B0402040204020203" pitchFamily="34" charset="0"/>
              </a:rPr>
              <a:t>Η Σχολή Ναυτιλίας του Μητροπολιτικού Κολλεγίου αποτελεί την πρώτη ακαδημαϊκή σχολή η οποία προσφέρει στους φοιτητές της το μοναδικό προνόμιο πρόσβασης στη βαρυσήμαντη </a:t>
            </a:r>
            <a:r>
              <a:rPr lang="en-US" sz="900" dirty="0">
                <a:latin typeface="Century Gothic" panose="020B0502020202020204" pitchFamily="34" charset="0"/>
                <a:cs typeface="Segoe UI Semilight" panose="020B0402040204020203" pitchFamily="34" charset="0"/>
              </a:rPr>
              <a:t>Lloyd</a:t>
            </a:r>
            <a:r>
              <a:rPr lang="el-GR" sz="900" dirty="0">
                <a:latin typeface="Century Gothic" panose="020B0502020202020204" pitchFamily="34" charset="0"/>
                <a:cs typeface="Segoe UI Semilight" panose="020B0402040204020203" pitchFamily="34" charset="0"/>
              </a:rPr>
              <a:t>’</a:t>
            </a:r>
            <a:r>
              <a:rPr lang="en-US" sz="900" dirty="0">
                <a:latin typeface="Century Gothic" panose="020B0502020202020204" pitchFamily="34" charset="0"/>
                <a:cs typeface="Segoe UI Semilight" panose="020B0402040204020203" pitchFamily="34" charset="0"/>
              </a:rPr>
              <a:t>s List</a:t>
            </a:r>
            <a:r>
              <a:rPr lang="el-GR" sz="900" dirty="0">
                <a:latin typeface="Century Gothic" panose="020B0502020202020204" pitchFamily="34" charset="0"/>
                <a:cs typeface="Segoe UI Semilight" panose="020B0402040204020203" pitchFamily="34" charset="0"/>
              </a:rPr>
              <a:t>, την παγκοσμίως κορυφαία βάση δεδομένων για τη βιομηχανία της </a:t>
            </a:r>
            <a:r>
              <a:rPr lang="el-GR" sz="900" dirty="0">
                <a:latin typeface="Century Gothic" panose="020B0502020202020204" pitchFamily="34" charset="0"/>
                <a:cs typeface="Segoe UI Semilight" panose="020B0402040204020203" pitchFamily="34" charset="0"/>
              </a:rPr>
              <a:t>ναυτιλίας</a:t>
            </a:r>
            <a:endParaRPr lang="en-GB" sz="900" dirty="0">
              <a:latin typeface="Century Gothic" panose="020B0502020202020204" pitchFamily="34" charset="0"/>
              <a:cs typeface="Segoe UI Semilight" panose="020B0402040204020203" pitchFamily="34" charset="0"/>
            </a:endParaRPr>
          </a:p>
          <a:p>
            <a:pPr algn="just"/>
            <a:endParaRPr lang="en-US" sz="900" dirty="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r>
              <a:rPr lang="el-GR" sz="900" dirty="0">
                <a:latin typeface="Century Gothic" panose="020B0502020202020204" pitchFamily="34" charset="0"/>
                <a:cs typeface="Segoe UI Semilight" panose="020B0402040204020203" pitchFamily="34" charset="0"/>
              </a:rPr>
              <a:t>Βράβευση του Εκπαιδευτικού Ομίλου </a:t>
            </a:r>
            <a:r>
              <a:rPr lang="el-GR" sz="900" dirty="0" smtClean="0">
                <a:latin typeface="Century Gothic" panose="020B0502020202020204" pitchFamily="34" charset="0"/>
                <a:cs typeface="Segoe UI Semilight" panose="020B0402040204020203" pitchFamily="34" charset="0"/>
              </a:rPr>
              <a:t>Μητροπολιτικό </a:t>
            </a:r>
            <a:r>
              <a:rPr lang="el-GR" sz="900" dirty="0">
                <a:latin typeface="Century Gothic" panose="020B0502020202020204" pitchFamily="34" charset="0"/>
                <a:cs typeface="Segoe UI Semilight" panose="020B0402040204020203" pitchFamily="34" charset="0"/>
              </a:rPr>
              <a:t>– ΑΚΜΗ στον ετήσιο θεσμό </a:t>
            </a:r>
            <a:r>
              <a:rPr lang="el-GR" sz="900" dirty="0" smtClean="0">
                <a:latin typeface="Century Gothic" panose="020B0502020202020204" pitchFamily="34" charset="0"/>
                <a:cs typeface="Segoe UI Semilight" panose="020B0402040204020203" pitchFamily="34" charset="0"/>
              </a:rPr>
              <a:t>Πρωταγωνιστές της Ελληνικής Οικονομίας που διοργανώνεται υπό την αιγίδα του Υπουργείου Οικονομικών &amp; Ανάπτυξης ως Πρωταγωνιστής στην Ιδιωτική Μεταλυκειακή Εκπαίδευση. </a:t>
            </a:r>
            <a:endParaRPr lang="el-GR" sz="900" dirty="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endParaRPr lang="en-US" sz="1050" dirty="0" smtClean="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endParaRPr lang="en-US" sz="1050" dirty="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endParaRPr lang="el-GR" sz="1050" dirty="0" smtClean="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endParaRPr lang="el-GR" sz="1050" dirty="0" smtClean="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endParaRPr lang="en-US" sz="1050" dirty="0" smtClean="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endParaRPr lang="en-US" sz="1050" dirty="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endParaRPr lang="en-US" sz="1050" dirty="0">
              <a:latin typeface="Century Gothic" panose="020B0502020202020204" pitchFamily="34" charset="0"/>
              <a:cs typeface="Segoe UI Semilight" panose="020B0402040204020203" pitchFamily="34" charset="0"/>
            </a:endParaRPr>
          </a:p>
        </p:txBody>
      </p:sp>
      <p:sp>
        <p:nvSpPr>
          <p:cNvPr id="13" name="Title 1"/>
          <p:cNvSpPr txBox="1">
            <a:spLocks noChangeArrowheads="1"/>
          </p:cNvSpPr>
          <p:nvPr/>
        </p:nvSpPr>
        <p:spPr bwMode="auto">
          <a:xfrm>
            <a:off x="766122" y="190981"/>
            <a:ext cx="7429730" cy="395288"/>
          </a:xfrm>
          <a:prstGeom prst="rect">
            <a:avLst/>
          </a:prstGeom>
          <a:noFill/>
          <a:ln w="9525">
            <a:noFill/>
            <a:miter lim="800000"/>
            <a:headEnd/>
            <a:tailEnd/>
          </a:ln>
        </p:spPr>
        <p:txBody>
          <a:bodyPr anchor="ctr"/>
          <a:lstStyle/>
          <a:p>
            <a:pPr algn="ctr">
              <a:defRPr/>
            </a:pPr>
            <a:r>
              <a:rPr lang="el-GR" altLang="zh-HK" sz="2800" dirty="0">
                <a:solidFill>
                  <a:schemeClr val="bg1"/>
                </a:solidFill>
                <a:latin typeface="Century Gothic" pitchFamily="34" charset="0"/>
                <a:ea typeface="新細明體" charset="-120"/>
                <a:cs typeface="Arial" charset="0"/>
              </a:rPr>
              <a:t>ΠΟΙΟΙ </a:t>
            </a:r>
            <a:r>
              <a:rPr lang="el-GR" altLang="zh-HK" sz="2800" dirty="0" smtClean="0">
                <a:solidFill>
                  <a:schemeClr val="bg1"/>
                </a:solidFill>
                <a:latin typeface="Century Gothic" pitchFamily="34" charset="0"/>
                <a:ea typeface="新細明體" charset="-120"/>
                <a:cs typeface="Arial" charset="0"/>
              </a:rPr>
              <a:t>ΕΙΜΑΣΤΕ</a:t>
            </a:r>
            <a:r>
              <a:rPr lang="en-US" altLang="zh-HK" sz="2800" dirty="0" smtClean="0">
                <a:solidFill>
                  <a:schemeClr val="bg1"/>
                </a:solidFill>
                <a:latin typeface="Century Gothic" panose="020B0502020202020204" pitchFamily="34" charset="0"/>
                <a:ea typeface="新細明體" charset="-120"/>
                <a:cs typeface="Arial" charset="0"/>
              </a:rPr>
              <a:t>: </a:t>
            </a:r>
            <a:r>
              <a:rPr lang="el-GR" altLang="zh-HK" sz="2800" dirty="0" smtClean="0">
                <a:solidFill>
                  <a:schemeClr val="bg1"/>
                </a:solidFill>
                <a:latin typeface="Century Gothic" panose="020B0502020202020204" pitchFamily="34" charset="0"/>
                <a:ea typeface="新細明體" charset="-120"/>
                <a:cs typeface="Arial" charset="0"/>
              </a:rPr>
              <a:t>ΗΜΕΡΟΜΗΝΙΕΣ-ΣΤΑΘΜΟΙ</a:t>
            </a:r>
            <a:endParaRPr lang="en-US" altLang="zh-HK" sz="2800" dirty="0">
              <a:solidFill>
                <a:schemeClr val="bg1"/>
              </a:solidFill>
              <a:latin typeface="Century Gothic" pitchFamily="34" charset="0"/>
              <a:ea typeface="新細明體" charset="-120"/>
              <a:cs typeface="Arial" charset="0"/>
            </a:endParaRPr>
          </a:p>
        </p:txBody>
      </p:sp>
      <p:pic>
        <p:nvPicPr>
          <p:cNvPr id="14" name="Picture 13" descr="logoamcgreek-final.jpg"/>
          <p:cNvPicPr>
            <a:picLocks noChangeAspect="1"/>
          </p:cNvPicPr>
          <p:nvPr/>
        </p:nvPicPr>
        <p:blipFill>
          <a:blip r:embed="rId2"/>
          <a:stretch>
            <a:fillRect/>
          </a:stretch>
        </p:blipFill>
        <p:spPr>
          <a:xfrm>
            <a:off x="45023" y="6296820"/>
            <a:ext cx="1722132" cy="520084"/>
          </a:xfrm>
          <a:prstGeom prst="rect">
            <a:avLst/>
          </a:prstGeom>
        </p:spPr>
      </p:pic>
      <p:sp>
        <p:nvSpPr>
          <p:cNvPr id="2" name="TextBox 1"/>
          <p:cNvSpPr txBox="1"/>
          <p:nvPr/>
        </p:nvSpPr>
        <p:spPr>
          <a:xfrm>
            <a:off x="553980" y="1294507"/>
            <a:ext cx="4557951" cy="2077492"/>
          </a:xfrm>
          <a:prstGeom prst="rect">
            <a:avLst/>
          </a:prstGeom>
          <a:noFill/>
        </p:spPr>
        <p:txBody>
          <a:bodyPr wrap="square" rtlCol="0">
            <a:spAutoFit/>
          </a:bodyPr>
          <a:lstStyle/>
          <a:p>
            <a:pPr marL="171450" indent="-171450" algn="just">
              <a:buFont typeface="Wingdings" panose="05000000000000000000" pitchFamily="2" charset="2"/>
              <a:buChar char="v"/>
            </a:pPr>
            <a:r>
              <a:rPr lang="el-GR" sz="900" dirty="0">
                <a:latin typeface="Century Gothic" panose="020B0502020202020204" pitchFamily="34" charset="0"/>
                <a:cs typeface="Segoe UI Semilight" panose="020B0402040204020203" pitchFamily="34" charset="0"/>
              </a:rPr>
              <a:t>Ο Όμιλος Ecole </a:t>
            </a:r>
            <a:r>
              <a:rPr lang="el-GR" sz="900" dirty="0" err="1">
                <a:latin typeface="Century Gothic" panose="020B0502020202020204" pitchFamily="34" charset="0"/>
                <a:cs typeface="Segoe UI Semilight" panose="020B0402040204020203" pitchFamily="34" charset="0"/>
              </a:rPr>
              <a:t>hôtelière</a:t>
            </a:r>
            <a:r>
              <a:rPr lang="el-GR" sz="900" dirty="0">
                <a:latin typeface="Century Gothic" panose="020B0502020202020204" pitchFamily="34" charset="0"/>
                <a:cs typeface="Segoe UI Semilight" panose="020B0402040204020203" pitchFamily="34" charset="0"/>
              </a:rPr>
              <a:t> de </a:t>
            </a:r>
            <a:r>
              <a:rPr lang="el-GR" sz="900" dirty="0" err="1">
                <a:latin typeface="Century Gothic" panose="020B0502020202020204" pitchFamily="34" charset="0"/>
                <a:cs typeface="Segoe UI Semilight" panose="020B0402040204020203" pitchFamily="34" charset="0"/>
              </a:rPr>
              <a:t>Lausanne</a:t>
            </a:r>
            <a:r>
              <a:rPr lang="el-GR" sz="900" dirty="0">
                <a:latin typeface="Century Gothic" panose="020B0502020202020204" pitchFamily="34" charset="0"/>
                <a:cs typeface="Segoe UI Semilight" panose="020B0402040204020203" pitchFamily="34" charset="0"/>
              </a:rPr>
              <a:t> (EHL), σε συνεργασία με το Μητροπολιτικό Κολλέγιο, παρέχει για πρώτη φορά στην Ελλάδα τα διεθνώς αναγνωρισμένα στον ξενοδοχειακό κλάδο Προγραμμάτων Επαγγελματικής Εκπαίδευσης (VET BY EHL). </a:t>
            </a:r>
            <a:r>
              <a:rPr lang="el-GR" sz="900" dirty="0">
                <a:latin typeface="Century Gothic" panose="020B0502020202020204" pitchFamily="34" charset="0"/>
                <a:cs typeface="Segoe UI Semilight" panose="020B0402040204020203" pitchFamily="34" charset="0"/>
              </a:rPr>
              <a:t>Στον όμιλο EHL ανήκει η Νο1 Ξενοδοχειακή Σχολή στον κόσμο, βάσει του Διεθνούς Πίνακα κατάταξης Πανεπιστημίων QS 2019.  </a:t>
            </a:r>
            <a:endParaRPr lang="el-GR" sz="900" dirty="0" smtClean="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endParaRPr lang="el-GR" sz="900" dirty="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r>
              <a:rPr lang="el-GR" sz="900" dirty="0">
                <a:latin typeface="Century Gothic" panose="020B0502020202020204" pitchFamily="34" charset="0"/>
                <a:cs typeface="Segoe UI Semilight" panose="020B0402040204020203" pitchFamily="34" charset="0"/>
              </a:rPr>
              <a:t>Η Σχολή Τουρισμού λαμβάνει για τέταρτη συνεχή χρονιά </a:t>
            </a:r>
            <a:r>
              <a:rPr lang="en-US" sz="900" dirty="0">
                <a:latin typeface="Century Gothic" panose="020B0502020202020204" pitchFamily="34" charset="0"/>
                <a:cs typeface="Segoe UI Semilight" panose="020B0402040204020203" pitchFamily="34" charset="0"/>
              </a:rPr>
              <a:t>GOLD </a:t>
            </a:r>
            <a:r>
              <a:rPr lang="el-GR" sz="900" dirty="0">
                <a:latin typeface="Century Gothic" panose="020B0502020202020204" pitchFamily="34" charset="0"/>
                <a:cs typeface="Segoe UI Semilight" panose="020B0402040204020203" pitchFamily="34" charset="0"/>
              </a:rPr>
              <a:t>Βραβείο “</a:t>
            </a:r>
            <a:r>
              <a:rPr lang="en-US" sz="900" dirty="0">
                <a:latin typeface="Century Gothic" panose="020B0502020202020204" pitchFamily="34" charset="0"/>
                <a:cs typeface="Segoe UI Semilight" panose="020B0402040204020203" pitchFamily="34" charset="0"/>
              </a:rPr>
              <a:t>Best Hotel Education Provider</a:t>
            </a:r>
            <a:r>
              <a:rPr lang="el-GR" sz="900" dirty="0">
                <a:latin typeface="Century Gothic" panose="020B0502020202020204" pitchFamily="34" charset="0"/>
                <a:cs typeface="Segoe UI Semilight" panose="020B0402040204020203" pitchFamily="34" charset="0"/>
              </a:rPr>
              <a:t>” στα </a:t>
            </a:r>
            <a:r>
              <a:rPr lang="en-US" sz="900" dirty="0">
                <a:latin typeface="Century Gothic" panose="020B0502020202020204" pitchFamily="34" charset="0"/>
                <a:cs typeface="Segoe UI Semilight" panose="020B0402040204020203" pitchFamily="34" charset="0"/>
              </a:rPr>
              <a:t>GREEK HOSPITALITY AWARDS</a:t>
            </a:r>
            <a:r>
              <a:rPr lang="el-GR" sz="900" dirty="0">
                <a:latin typeface="Century Gothic" panose="020B0502020202020204" pitchFamily="34" charset="0"/>
                <a:cs typeface="Segoe UI Semilight" panose="020B0402040204020203" pitchFamily="34" charset="0"/>
              </a:rPr>
              <a:t> 201</a:t>
            </a:r>
            <a:r>
              <a:rPr lang="en-US" sz="900" dirty="0" smtClean="0">
                <a:latin typeface="Century Gothic" panose="020B0502020202020204" pitchFamily="34" charset="0"/>
                <a:cs typeface="Segoe UI Semilight" panose="020B0402040204020203" pitchFamily="34" charset="0"/>
              </a:rPr>
              <a:t>9</a:t>
            </a:r>
            <a:endParaRPr lang="el-GR" sz="900" dirty="0" smtClean="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endParaRPr lang="el-GR" sz="900" dirty="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r>
              <a:rPr lang="el-GR" sz="900" dirty="0">
                <a:latin typeface="Century Gothic" panose="020B0502020202020204" pitchFamily="34" charset="0"/>
                <a:cs typeface="Segoe UI Semilight" panose="020B0402040204020203" pitchFamily="34" charset="0"/>
              </a:rPr>
              <a:t>Το Μητροπολιτικό Κολλέγιο γίνεται ο μοναδικός </a:t>
            </a:r>
            <a:r>
              <a:rPr lang="en-GB" sz="900" dirty="0">
                <a:latin typeface="Century Gothic" panose="020B0502020202020204" pitchFamily="34" charset="0"/>
                <a:cs typeface="Segoe UI Semilight" panose="020B0402040204020203" pitchFamily="34" charset="0"/>
              </a:rPr>
              <a:t>Global Academic Partner </a:t>
            </a:r>
            <a:r>
              <a:rPr lang="el-GR" sz="900" dirty="0">
                <a:latin typeface="Century Gothic" panose="020B0502020202020204" pitchFamily="34" charset="0"/>
                <a:cs typeface="Segoe UI Semilight" panose="020B0402040204020203" pitchFamily="34" charset="0"/>
              </a:rPr>
              <a:t>του </a:t>
            </a:r>
            <a:r>
              <a:rPr lang="en-GB" sz="900" dirty="0">
                <a:latin typeface="Century Gothic" panose="020B0502020202020204" pitchFamily="34" charset="0"/>
                <a:cs typeface="Segoe UI Semilight" panose="020B0402040204020203" pitchFamily="34" charset="0"/>
              </a:rPr>
              <a:t>AMERICAN HOTEL &amp; LODGING EDUCATIONAL INSTITUTE (AHLEI), </a:t>
            </a:r>
            <a:r>
              <a:rPr lang="el-GR" sz="900" dirty="0">
                <a:latin typeface="Century Gothic" panose="020B0502020202020204" pitchFamily="34" charset="0"/>
                <a:cs typeface="Segoe UI Semilight" panose="020B0402040204020203" pitchFamily="34" charset="0"/>
              </a:rPr>
              <a:t>μέσω της Σχολής </a:t>
            </a:r>
            <a:r>
              <a:rPr lang="el-GR" sz="900" dirty="0" smtClean="0">
                <a:latin typeface="Century Gothic" panose="020B0502020202020204" pitchFamily="34" charset="0"/>
                <a:cs typeface="Segoe UI Semilight" panose="020B0402040204020203" pitchFamily="34" charset="0"/>
              </a:rPr>
              <a:t>Τουρισμού. </a:t>
            </a:r>
            <a:endParaRPr lang="en-US" sz="900" dirty="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endParaRPr lang="en-US" sz="1050" dirty="0">
              <a:latin typeface="Century Gothic" panose="020B0502020202020204" pitchFamily="34" charset="0"/>
              <a:cs typeface="Segoe UI Semilight" panose="020B0402040204020203" pitchFamily="34" charset="0"/>
            </a:endParaRPr>
          </a:p>
          <a:p>
            <a:pPr marL="171450" indent="-171450" algn="just">
              <a:buFont typeface="Wingdings" panose="05000000000000000000" pitchFamily="2" charset="2"/>
              <a:buChar char="v"/>
            </a:pPr>
            <a:endParaRPr lang="el-GR" sz="1050" dirty="0">
              <a:latin typeface="Century Gothic" panose="020B0502020202020204" pitchFamily="34" charset="0"/>
              <a:cs typeface="Segoe UI Semilight" panose="020B0402040204020203" pitchFamily="34" charset="0"/>
            </a:endParaRPr>
          </a:p>
        </p:txBody>
      </p:sp>
    </p:spTree>
    <p:extLst>
      <p:ext uri="{BB962C8B-B14F-4D97-AF65-F5344CB8AC3E}">
        <p14:creationId xmlns:p14="http://schemas.microsoft.com/office/powerpoint/2010/main" val="36082235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770562"/>
            <a:chOff x="0" y="0"/>
            <a:chExt cx="9144000" cy="770562"/>
          </a:xfrm>
        </p:grpSpPr>
        <p:sp>
          <p:nvSpPr>
            <p:cNvPr id="11" name="Rectangle 10"/>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14" name="Rounded Rectangle 14"/>
          <p:cNvSpPr>
            <a:spLocks noChangeArrowheads="1"/>
          </p:cNvSpPr>
          <p:nvPr/>
        </p:nvSpPr>
        <p:spPr bwMode="auto">
          <a:xfrm>
            <a:off x="691116" y="1072693"/>
            <a:ext cx="7692596" cy="4764574"/>
          </a:xfrm>
          <a:prstGeom prst="roundRect">
            <a:avLst>
              <a:gd name="adj" fmla="val 16667"/>
            </a:avLst>
          </a:prstGeom>
          <a:noFill/>
          <a:ln w="15875" algn="ctr">
            <a:solidFill>
              <a:schemeClr val="accent1">
                <a:lumMod val="50000"/>
              </a:schemeClr>
            </a:solidFill>
            <a:round/>
            <a:headEnd/>
            <a:tailEnd/>
          </a:ln>
        </p:spPr>
        <p:txBody>
          <a:bodyPr/>
          <a:lstStyle/>
          <a:p>
            <a:pPr defTabSz="914400" eaLnBrk="0" fontAlgn="base" hangingPunct="0">
              <a:spcBef>
                <a:spcPct val="0"/>
              </a:spcBef>
              <a:spcAft>
                <a:spcPct val="0"/>
              </a:spcAft>
            </a:pPr>
            <a:endParaRPr lang="el-GR">
              <a:solidFill>
                <a:srgbClr val="FFFFFF"/>
              </a:solidFill>
              <a:latin typeface="Arial" charset="0"/>
              <a:cs typeface="Arial" charset="0"/>
            </a:endParaRPr>
          </a:p>
        </p:txBody>
      </p:sp>
      <p:pic>
        <p:nvPicPr>
          <p:cNvPr id="13317" name="Picture 4" descr="http://www.eurashe.eu/wp-content/uploads/2015/10/CGU_logo.jpg"/>
          <p:cNvPicPr>
            <a:picLocks noChangeAspect="1" noChangeArrowheads="1"/>
          </p:cNvPicPr>
          <p:nvPr/>
        </p:nvPicPr>
        <p:blipFill>
          <a:blip r:embed="rId2" cstate="print"/>
          <a:srcRect/>
          <a:stretch>
            <a:fillRect/>
          </a:stretch>
        </p:blipFill>
        <p:spPr bwMode="auto">
          <a:xfrm>
            <a:off x="3188762" y="1264557"/>
            <a:ext cx="2708603" cy="760597"/>
          </a:xfrm>
          <a:prstGeom prst="rect">
            <a:avLst/>
          </a:prstGeom>
          <a:noFill/>
          <a:ln w="9525">
            <a:noFill/>
            <a:miter lim="800000"/>
            <a:headEnd/>
            <a:tailEnd/>
          </a:ln>
        </p:spPr>
      </p:pic>
      <p:sp>
        <p:nvSpPr>
          <p:cNvPr id="8" name="Rectangle 7"/>
          <p:cNvSpPr/>
          <p:nvPr/>
        </p:nvSpPr>
        <p:spPr>
          <a:xfrm>
            <a:off x="1096049" y="2192526"/>
            <a:ext cx="6889000" cy="3231654"/>
          </a:xfrm>
          <a:prstGeom prst="rect">
            <a:avLst/>
          </a:prstGeom>
        </p:spPr>
        <p:txBody>
          <a:bodyPr wrap="square">
            <a:spAutoFit/>
          </a:bodyPr>
          <a:lstStyle/>
          <a:p>
            <a:pPr algn="ctr" defTabSz="914400" fontAlgn="base">
              <a:spcBef>
                <a:spcPct val="0"/>
              </a:spcBef>
              <a:spcAft>
                <a:spcPct val="0"/>
              </a:spcAft>
              <a:defRPr/>
            </a:pPr>
            <a:r>
              <a:rPr lang="el-GR" sz="1600" b="1" dirty="0" smtClean="0">
                <a:solidFill>
                  <a:schemeClr val="accent1">
                    <a:lumMod val="50000"/>
                  </a:schemeClr>
                </a:solidFill>
                <a:latin typeface="Century Gothic" pitchFamily="34" charset="0"/>
                <a:cs typeface="Arial" charset="0"/>
              </a:rPr>
              <a:t>ΤΟ ΜΟΝΑΔΙΚΟ ΚΟΛΛΕΓΙΟ ΜΕΛΟΣ ΔΙΕΘΝΟΥΣ ΔΙΚΤΥΟΥ ΠΑΝΕΠΙΣΤΗΜΙΩΝ!</a:t>
            </a:r>
            <a:endParaRPr lang="en-US" sz="1600" b="1" dirty="0">
              <a:solidFill>
                <a:schemeClr val="accent1">
                  <a:lumMod val="50000"/>
                </a:schemeClr>
              </a:solidFill>
              <a:latin typeface="Century Gothic" pitchFamily="34" charset="0"/>
              <a:cs typeface="Arial" charset="0"/>
            </a:endParaRPr>
          </a:p>
          <a:p>
            <a:pPr algn="ctr" defTabSz="914400" fontAlgn="base">
              <a:spcBef>
                <a:spcPct val="0"/>
              </a:spcBef>
              <a:spcAft>
                <a:spcPct val="0"/>
              </a:spcAft>
              <a:defRPr/>
            </a:pPr>
            <a:r>
              <a:rPr lang="en-US" sz="1600" b="1" dirty="0">
                <a:solidFill>
                  <a:schemeClr val="accent1">
                    <a:lumMod val="50000"/>
                  </a:schemeClr>
                </a:solidFill>
                <a:latin typeface="Century Gothic" pitchFamily="34" charset="0"/>
                <a:cs typeface="Arial" charset="0"/>
              </a:rPr>
              <a:t>“COMPOSTELA GROUP OF UNIVERSITIES”</a:t>
            </a:r>
            <a:endParaRPr lang="en-US" b="1" dirty="0">
              <a:solidFill>
                <a:schemeClr val="accent1">
                  <a:lumMod val="50000"/>
                </a:schemeClr>
              </a:solidFill>
              <a:latin typeface="Century Gothic" pitchFamily="34" charset="0"/>
              <a:cs typeface="Arial" charset="0"/>
            </a:endParaRPr>
          </a:p>
          <a:p>
            <a:pPr algn="just" defTabSz="914400" fontAlgn="base">
              <a:spcBef>
                <a:spcPct val="0"/>
              </a:spcBef>
              <a:spcAft>
                <a:spcPct val="0"/>
              </a:spcAft>
              <a:defRPr/>
            </a:pPr>
            <a:endParaRPr lang="en-US" sz="1600" dirty="0">
              <a:solidFill>
                <a:schemeClr val="accent1">
                  <a:lumMod val="50000"/>
                </a:schemeClr>
              </a:solidFill>
              <a:latin typeface="Century Gothic" pitchFamily="34" charset="0"/>
              <a:cs typeface="Arial" charset="0"/>
            </a:endParaRPr>
          </a:p>
          <a:p>
            <a:pPr algn="just" defTabSz="914400" fontAlgn="base">
              <a:spcBef>
                <a:spcPct val="0"/>
              </a:spcBef>
              <a:spcAft>
                <a:spcPct val="0"/>
              </a:spcAft>
              <a:defRPr/>
            </a:pPr>
            <a:r>
              <a:rPr lang="el-GR" sz="1400" dirty="0" smtClean="0">
                <a:solidFill>
                  <a:schemeClr val="accent1">
                    <a:lumMod val="50000"/>
                  </a:schemeClr>
                </a:solidFill>
                <a:latin typeface="Century Gothic" pitchFamily="34" charset="0"/>
                <a:cs typeface="Arial" charset="0"/>
              </a:rPr>
              <a:t>Το</a:t>
            </a:r>
            <a:r>
              <a:rPr lang="en-US" sz="1400" dirty="0" smtClean="0">
                <a:solidFill>
                  <a:schemeClr val="accent1">
                    <a:lumMod val="50000"/>
                  </a:schemeClr>
                </a:solidFill>
                <a:latin typeface="Century Gothic" pitchFamily="34" charset="0"/>
                <a:cs typeface="Arial" charset="0"/>
              </a:rPr>
              <a:t> </a:t>
            </a:r>
            <a:r>
              <a:rPr lang="en-US" sz="1400" b="1" dirty="0">
                <a:solidFill>
                  <a:schemeClr val="accent1">
                    <a:lumMod val="50000"/>
                  </a:schemeClr>
                </a:solidFill>
                <a:latin typeface="Century Gothic" pitchFamily="34" charset="0"/>
                <a:cs typeface="Arial" charset="0"/>
              </a:rPr>
              <a:t>Compostela Group of Universities </a:t>
            </a:r>
            <a:r>
              <a:rPr lang="el-GR" sz="1400" dirty="0" smtClean="0">
                <a:solidFill>
                  <a:schemeClr val="accent1">
                    <a:lumMod val="50000"/>
                  </a:schemeClr>
                </a:solidFill>
                <a:latin typeface="Century Gothic" pitchFamily="34" charset="0"/>
                <a:cs typeface="Arial" charset="0"/>
              </a:rPr>
              <a:t>είναι μια μη κερδοσκοπική διεθνής ένωση με στόχο την προώθηση της συνεργασίας και του διαλόγου σε όλους τους τομείς που σχετίζονται με την τριτοβάθμια εκπαίδευση. Μια πρωτοβουλία του Πανεπιστημίου του Σαντιάγκο ντε Κομποστέλλα, το δίκτυο έχει σήμερα </a:t>
            </a:r>
            <a:r>
              <a:rPr lang="el-GR" sz="1400" b="1" dirty="0" smtClean="0">
                <a:solidFill>
                  <a:schemeClr val="accent1">
                    <a:lumMod val="50000"/>
                  </a:schemeClr>
                </a:solidFill>
                <a:latin typeface="Century Gothic" pitchFamily="34" charset="0"/>
                <a:cs typeface="Arial" charset="0"/>
              </a:rPr>
              <a:t>περισσότερα από 70 μέλη σε όλο τον κόσμο</a:t>
            </a:r>
            <a:r>
              <a:rPr lang="el-GR" sz="1400" dirty="0" smtClean="0">
                <a:solidFill>
                  <a:schemeClr val="accent1">
                    <a:lumMod val="50000"/>
                  </a:schemeClr>
                </a:solidFill>
                <a:latin typeface="Century Gothic" pitchFamily="34" charset="0"/>
                <a:cs typeface="Arial" charset="0"/>
              </a:rPr>
              <a:t>, τα οποία συνεργάζονται με την πεποίθηση ότι η </a:t>
            </a:r>
            <a:r>
              <a:rPr lang="el-GR" sz="1400" b="1" dirty="0" smtClean="0">
                <a:solidFill>
                  <a:schemeClr val="accent1">
                    <a:lumMod val="50000"/>
                  </a:schemeClr>
                </a:solidFill>
                <a:latin typeface="Century Gothic" pitchFamily="34" charset="0"/>
                <a:cs typeface="Arial" charset="0"/>
              </a:rPr>
              <a:t>ποικιλομορφία</a:t>
            </a:r>
            <a:r>
              <a:rPr lang="el-GR" sz="1400" dirty="0" smtClean="0">
                <a:solidFill>
                  <a:schemeClr val="accent1">
                    <a:lumMod val="50000"/>
                  </a:schemeClr>
                </a:solidFill>
                <a:latin typeface="Century Gothic" pitchFamily="34" charset="0"/>
                <a:cs typeface="Arial" charset="0"/>
              </a:rPr>
              <a:t> είναι λέξη-κλειδί στο προφίλ των πανεπιστημίων του 21ου αιώνα.</a:t>
            </a:r>
          </a:p>
          <a:p>
            <a:pPr algn="just" defTabSz="914400" fontAlgn="base">
              <a:spcBef>
                <a:spcPct val="0"/>
              </a:spcBef>
              <a:spcAft>
                <a:spcPct val="0"/>
              </a:spcAft>
              <a:defRPr/>
            </a:pPr>
            <a:r>
              <a:rPr lang="el-GR" sz="1400" dirty="0" smtClean="0">
                <a:solidFill>
                  <a:schemeClr val="accent1">
                    <a:lumMod val="50000"/>
                  </a:schemeClr>
                </a:solidFill>
                <a:latin typeface="Century Gothic" pitchFamily="34" charset="0"/>
                <a:cs typeface="Arial" charset="0"/>
              </a:rPr>
              <a:t/>
            </a:r>
            <a:br>
              <a:rPr lang="el-GR" sz="1400" dirty="0" smtClean="0">
                <a:solidFill>
                  <a:schemeClr val="accent1">
                    <a:lumMod val="50000"/>
                  </a:schemeClr>
                </a:solidFill>
                <a:latin typeface="Century Gothic" pitchFamily="34" charset="0"/>
                <a:cs typeface="Arial" charset="0"/>
              </a:rPr>
            </a:br>
            <a:r>
              <a:rPr lang="el-GR" sz="1400" b="1" dirty="0" smtClean="0">
                <a:solidFill>
                  <a:schemeClr val="accent1">
                    <a:lumMod val="50000"/>
                  </a:schemeClr>
                </a:solidFill>
                <a:latin typeface="Century Gothic" pitchFamily="34" charset="0"/>
                <a:cs typeface="Arial" charset="0"/>
              </a:rPr>
              <a:t>Στο κοινό ταξίδι μας, μοιραζόμαστε το δρόμο προς τη γνώση και τον στόχο της βελτίωσης της τριτοβάθμιας εκπαίδευσης για μια καλύτερη κοινωνία.</a:t>
            </a:r>
            <a:endParaRPr lang="en-US" sz="1400" b="1" dirty="0">
              <a:solidFill>
                <a:schemeClr val="accent1">
                  <a:lumMod val="50000"/>
                </a:schemeClr>
              </a:solidFill>
              <a:latin typeface="Century Gothic" pitchFamily="34" charset="0"/>
              <a:cs typeface="Arial" charset="0"/>
            </a:endParaRPr>
          </a:p>
        </p:txBody>
      </p:sp>
      <p:sp>
        <p:nvSpPr>
          <p:cNvPr id="13" name="Title 1"/>
          <p:cNvSpPr txBox="1">
            <a:spLocks noChangeArrowheads="1"/>
          </p:cNvSpPr>
          <p:nvPr/>
        </p:nvSpPr>
        <p:spPr bwMode="auto">
          <a:xfrm>
            <a:off x="1378194" y="190981"/>
            <a:ext cx="6358241" cy="395288"/>
          </a:xfrm>
          <a:prstGeom prst="rect">
            <a:avLst/>
          </a:prstGeom>
          <a:noFill/>
          <a:ln w="9525">
            <a:noFill/>
            <a:miter lim="800000"/>
            <a:headEnd/>
            <a:tailEnd/>
          </a:ln>
        </p:spPr>
        <p:txBody>
          <a:bodyPr anchor="ctr"/>
          <a:lstStyle/>
          <a:p>
            <a:pPr algn="ctr">
              <a:defRPr/>
            </a:pPr>
            <a:r>
              <a:rPr lang="el-GR" altLang="zh-HK" sz="2800" dirty="0" smtClean="0">
                <a:solidFill>
                  <a:schemeClr val="bg1"/>
                </a:solidFill>
                <a:latin typeface="Century Gothic" pitchFamily="34" charset="0"/>
                <a:ea typeface="新細明體" charset="-120"/>
                <a:cs typeface="Arial" charset="0"/>
              </a:rPr>
              <a:t>ΠΟΙΟΙ ΕΙΜΑΣΤΕ</a:t>
            </a:r>
            <a:r>
              <a:rPr lang="en-US" altLang="zh-HK" sz="2800" dirty="0" smtClean="0">
                <a:solidFill>
                  <a:schemeClr val="bg1"/>
                </a:solidFill>
                <a:latin typeface="Century Gothic" pitchFamily="34" charset="0"/>
                <a:ea typeface="新細明體" charset="-120"/>
                <a:cs typeface="Arial" charset="0"/>
              </a:rPr>
              <a:t>: </a:t>
            </a:r>
            <a:r>
              <a:rPr lang="el-GR" altLang="zh-HK" sz="2800" dirty="0" smtClean="0">
                <a:solidFill>
                  <a:schemeClr val="bg1"/>
                </a:solidFill>
                <a:latin typeface="Century Gothic" pitchFamily="34" charset="0"/>
                <a:ea typeface="新細明體" charset="-120"/>
                <a:cs typeface="Arial" charset="0"/>
              </a:rPr>
              <a:t>ΔΙΑΠΙΣΤΕΥΤΗΡΙΑ</a:t>
            </a:r>
            <a:endParaRPr lang="en-US" altLang="zh-HK" sz="2800" dirty="0">
              <a:solidFill>
                <a:schemeClr val="bg1"/>
              </a:solidFill>
              <a:latin typeface="Century Gothic" pitchFamily="34" charset="0"/>
              <a:ea typeface="新細明體" charset="-120"/>
              <a:cs typeface="Arial" charset="0"/>
            </a:endParaRPr>
          </a:p>
        </p:txBody>
      </p:sp>
      <p:pic>
        <p:nvPicPr>
          <p:cNvPr id="14" name="Picture 13" descr="logoamcgreek-final.jpg"/>
          <p:cNvPicPr>
            <a:picLocks noChangeAspect="1"/>
          </p:cNvPicPr>
          <p:nvPr/>
        </p:nvPicPr>
        <p:blipFill>
          <a:blip r:embed="rId3"/>
          <a:stretch>
            <a:fillRect/>
          </a:stretch>
        </p:blipFill>
        <p:spPr>
          <a:xfrm>
            <a:off x="45024" y="6296820"/>
            <a:ext cx="1722132" cy="520084"/>
          </a:xfrm>
          <a:prstGeom prst="rect">
            <a:avLst/>
          </a:prstGeom>
        </p:spPr>
      </p:pic>
    </p:spTree>
    <p:extLst>
      <p:ext uri="{BB962C8B-B14F-4D97-AF65-F5344CB8AC3E}">
        <p14:creationId xmlns:p14="http://schemas.microsoft.com/office/powerpoint/2010/main" val="16429602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770562"/>
            <a:chOff x="0" y="0"/>
            <a:chExt cx="9144000" cy="770562"/>
          </a:xfrm>
        </p:grpSpPr>
        <p:sp>
          <p:nvSpPr>
            <p:cNvPr id="11" name="Rectangle 10"/>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106935" y="3418913"/>
            <a:ext cx="6889000" cy="2246769"/>
          </a:xfrm>
          <a:prstGeom prst="rect">
            <a:avLst/>
          </a:prstGeom>
        </p:spPr>
        <p:txBody>
          <a:bodyPr wrap="square">
            <a:spAutoFit/>
          </a:bodyPr>
          <a:lstStyle/>
          <a:p>
            <a:pPr algn="just" defTabSz="914400" fontAlgn="base">
              <a:spcBef>
                <a:spcPct val="0"/>
              </a:spcBef>
              <a:spcAft>
                <a:spcPct val="0"/>
              </a:spcAft>
              <a:defRPr/>
            </a:pPr>
            <a:r>
              <a:rPr lang="el-GR" sz="1400" dirty="0" smtClean="0">
                <a:solidFill>
                  <a:schemeClr val="accent1">
                    <a:lumMod val="50000"/>
                  </a:schemeClr>
                </a:solidFill>
                <a:latin typeface="Century Gothic" pitchFamily="34" charset="0"/>
                <a:cs typeface="Arial" charset="0"/>
              </a:rPr>
              <a:t>Σύμφωνα </a:t>
            </a:r>
            <a:r>
              <a:rPr lang="el-GR" sz="1400" dirty="0">
                <a:solidFill>
                  <a:schemeClr val="accent1">
                    <a:lumMod val="50000"/>
                  </a:schemeClr>
                </a:solidFill>
                <a:latin typeface="Century Gothic" pitchFamily="34" charset="0"/>
                <a:cs typeface="Arial" charset="0"/>
              </a:rPr>
              <a:t>με το τελευταίο </a:t>
            </a:r>
            <a:r>
              <a:rPr lang="el-GR" sz="1400" dirty="0" err="1">
                <a:solidFill>
                  <a:schemeClr val="accent1">
                    <a:lumMod val="50000"/>
                  </a:schemeClr>
                </a:solidFill>
                <a:latin typeface="Century Gothic" pitchFamily="34" charset="0"/>
                <a:cs typeface="Arial" charset="0"/>
              </a:rPr>
              <a:t>report</a:t>
            </a:r>
            <a:r>
              <a:rPr lang="el-GR" sz="1400" dirty="0">
                <a:solidFill>
                  <a:schemeClr val="accent1">
                    <a:lumMod val="50000"/>
                  </a:schemeClr>
                </a:solidFill>
                <a:latin typeface="Century Gothic" pitchFamily="34" charset="0"/>
                <a:cs typeface="Arial" charset="0"/>
              </a:rPr>
              <a:t> του φορέα </a:t>
            </a:r>
            <a:r>
              <a:rPr lang="el-GR" sz="1400" b="1" dirty="0" err="1">
                <a:solidFill>
                  <a:schemeClr val="accent1">
                    <a:lumMod val="50000"/>
                  </a:schemeClr>
                </a:solidFill>
                <a:latin typeface="Century Gothic" pitchFamily="34" charset="0"/>
                <a:cs typeface="Arial" charset="0"/>
              </a:rPr>
              <a:t>Universities</a:t>
            </a:r>
            <a:r>
              <a:rPr lang="el-GR" sz="1400" b="1" dirty="0">
                <a:solidFill>
                  <a:schemeClr val="accent1">
                    <a:lumMod val="50000"/>
                  </a:schemeClr>
                </a:solidFill>
                <a:latin typeface="Century Gothic" pitchFamily="34" charset="0"/>
                <a:cs typeface="Arial" charset="0"/>
              </a:rPr>
              <a:t> UK </a:t>
            </a:r>
            <a:r>
              <a:rPr lang="el-GR" sz="1400" b="1" dirty="0" err="1">
                <a:solidFill>
                  <a:schemeClr val="accent1">
                    <a:lumMod val="50000"/>
                  </a:schemeClr>
                </a:solidFill>
                <a:latin typeface="Century Gothic" pitchFamily="34" charset="0"/>
                <a:cs typeface="Arial" charset="0"/>
              </a:rPr>
              <a:t>International</a:t>
            </a:r>
            <a:r>
              <a:rPr lang="el-GR" sz="1400" b="1" dirty="0">
                <a:solidFill>
                  <a:schemeClr val="accent1">
                    <a:lumMod val="50000"/>
                  </a:schemeClr>
                </a:solidFill>
                <a:latin typeface="Century Gothic" pitchFamily="34" charset="0"/>
                <a:cs typeface="Arial" charset="0"/>
              </a:rPr>
              <a:t> </a:t>
            </a:r>
            <a:r>
              <a:rPr lang="el-GR" sz="1400" dirty="0">
                <a:solidFill>
                  <a:schemeClr val="accent1">
                    <a:lumMod val="50000"/>
                  </a:schemeClr>
                </a:solidFill>
                <a:latin typeface="Century Gothic" pitchFamily="34" charset="0"/>
                <a:cs typeface="Arial" charset="0"/>
              </a:rPr>
              <a:t>(</a:t>
            </a:r>
            <a:r>
              <a:rPr lang="el-GR" sz="1400" dirty="0" err="1">
                <a:solidFill>
                  <a:schemeClr val="accent1">
                    <a:lumMod val="50000"/>
                  </a:schemeClr>
                </a:solidFill>
                <a:latin typeface="Century Gothic" pitchFamily="34" charset="0"/>
                <a:cs typeface="Arial" charset="0"/>
              </a:rPr>
              <a:t>Μάϊος</a:t>
            </a:r>
            <a:r>
              <a:rPr lang="el-GR" sz="1400" dirty="0">
                <a:solidFill>
                  <a:schemeClr val="accent1">
                    <a:lumMod val="50000"/>
                  </a:schemeClr>
                </a:solidFill>
                <a:latin typeface="Century Gothic" pitchFamily="34" charset="0"/>
                <a:cs typeface="Arial" charset="0"/>
              </a:rPr>
              <a:t> 2017), η Ελλάδα συνεχίζει να αποτελεί μια από τις πρώτες 20 Ευρωπαϊκές χώρες στην παροχή Βρετανικής Διεθνούς Εκπαίδευσης. </a:t>
            </a:r>
            <a:endParaRPr lang="el-GR" sz="1400" dirty="0" smtClean="0">
              <a:solidFill>
                <a:schemeClr val="accent1">
                  <a:lumMod val="50000"/>
                </a:schemeClr>
              </a:solidFill>
              <a:latin typeface="Century Gothic" pitchFamily="34" charset="0"/>
              <a:cs typeface="Arial" charset="0"/>
            </a:endParaRPr>
          </a:p>
          <a:p>
            <a:pPr algn="just" defTabSz="914400" fontAlgn="base">
              <a:spcBef>
                <a:spcPct val="0"/>
              </a:spcBef>
              <a:spcAft>
                <a:spcPct val="0"/>
              </a:spcAft>
              <a:defRPr/>
            </a:pPr>
            <a:endParaRPr lang="el-GR" sz="1400" dirty="0" smtClean="0">
              <a:solidFill>
                <a:schemeClr val="accent1">
                  <a:lumMod val="50000"/>
                </a:schemeClr>
              </a:solidFill>
              <a:latin typeface="Century Gothic" pitchFamily="34" charset="0"/>
              <a:cs typeface="Arial" charset="0"/>
            </a:endParaRPr>
          </a:p>
          <a:p>
            <a:pPr algn="just" defTabSz="914400" fontAlgn="base">
              <a:spcBef>
                <a:spcPct val="0"/>
              </a:spcBef>
              <a:spcAft>
                <a:spcPct val="0"/>
              </a:spcAft>
              <a:defRPr/>
            </a:pPr>
            <a:r>
              <a:rPr lang="el-GR" sz="1400" dirty="0" smtClean="0">
                <a:solidFill>
                  <a:schemeClr val="accent1">
                    <a:lumMod val="50000"/>
                  </a:schemeClr>
                </a:solidFill>
                <a:latin typeface="Century Gothic" pitchFamily="34" charset="0"/>
                <a:cs typeface="Arial" charset="0"/>
              </a:rPr>
              <a:t>Το </a:t>
            </a:r>
            <a:r>
              <a:rPr lang="el-GR" sz="1400" dirty="0">
                <a:solidFill>
                  <a:schemeClr val="accent1">
                    <a:lumMod val="50000"/>
                  </a:schemeClr>
                </a:solidFill>
                <a:latin typeface="Century Gothic" pitchFamily="34" charset="0"/>
                <a:cs typeface="Arial" charset="0"/>
              </a:rPr>
              <a:t>γεγονός ότι </a:t>
            </a:r>
            <a:r>
              <a:rPr lang="el-GR" sz="1400" b="1" dirty="0">
                <a:solidFill>
                  <a:schemeClr val="accent1">
                    <a:lumMod val="50000"/>
                  </a:schemeClr>
                </a:solidFill>
                <a:latin typeface="Century Gothic" pitchFamily="34" charset="0"/>
                <a:cs typeface="Arial" charset="0"/>
              </a:rPr>
              <a:t>το  Μητροπολιτικό Κολλέγιο κατέχει την 1η θέση στην Ελλάδα σε αριθμούς φοιτητών </a:t>
            </a:r>
            <a:r>
              <a:rPr lang="el-GR" sz="1400" dirty="0">
                <a:solidFill>
                  <a:schemeClr val="accent1">
                    <a:lumMod val="50000"/>
                  </a:schemeClr>
                </a:solidFill>
                <a:latin typeface="Century Gothic" pitchFamily="34" charset="0"/>
                <a:cs typeface="Arial" charset="0"/>
              </a:rPr>
              <a:t>(αλλά και σε προγράμματα φοίτησης Βρετανικών Πανεπιστημίων), οδηγεί στο συμπέρασμα ότι αποτελεί </a:t>
            </a:r>
            <a:r>
              <a:rPr lang="el-GR" sz="1400" b="1" dirty="0">
                <a:solidFill>
                  <a:schemeClr val="accent1">
                    <a:lumMod val="50000"/>
                  </a:schemeClr>
                </a:solidFill>
                <a:latin typeface="Century Gothic" pitchFamily="34" charset="0"/>
                <a:cs typeface="Arial" charset="0"/>
              </a:rPr>
              <a:t>τον μεγαλύτερο </a:t>
            </a:r>
            <a:r>
              <a:rPr lang="el-GR" sz="1400" b="1" dirty="0" err="1">
                <a:solidFill>
                  <a:schemeClr val="accent1">
                    <a:lumMod val="50000"/>
                  </a:schemeClr>
                </a:solidFill>
                <a:latin typeface="Century Gothic" pitchFamily="34" charset="0"/>
                <a:cs typeface="Arial" charset="0"/>
              </a:rPr>
              <a:t>πάροχο</a:t>
            </a:r>
            <a:r>
              <a:rPr lang="el-GR" sz="1400" b="1" dirty="0">
                <a:solidFill>
                  <a:schemeClr val="accent1">
                    <a:lumMod val="50000"/>
                  </a:schemeClr>
                </a:solidFill>
                <a:latin typeface="Century Gothic" pitchFamily="34" charset="0"/>
                <a:cs typeface="Arial" charset="0"/>
              </a:rPr>
              <a:t> Βρετανικής Εκπαίδευσης (UK TNE </a:t>
            </a:r>
            <a:r>
              <a:rPr lang="el-GR" sz="1400" b="1" dirty="0" err="1">
                <a:solidFill>
                  <a:schemeClr val="accent1">
                    <a:lumMod val="50000"/>
                  </a:schemeClr>
                </a:solidFill>
                <a:latin typeface="Century Gothic" pitchFamily="34" charset="0"/>
                <a:cs typeface="Arial" charset="0"/>
              </a:rPr>
              <a:t>Provider</a:t>
            </a:r>
            <a:r>
              <a:rPr lang="el-GR" sz="1400" b="1" dirty="0">
                <a:solidFill>
                  <a:schemeClr val="accent1">
                    <a:lumMod val="50000"/>
                  </a:schemeClr>
                </a:solidFill>
                <a:latin typeface="Century Gothic" pitchFamily="34" charset="0"/>
                <a:cs typeface="Arial" charset="0"/>
              </a:rPr>
              <a:t>) στην Ελλάδα </a:t>
            </a:r>
            <a:r>
              <a:rPr lang="el-GR" sz="1400" dirty="0">
                <a:solidFill>
                  <a:schemeClr val="accent1">
                    <a:lumMod val="50000"/>
                  </a:schemeClr>
                </a:solidFill>
                <a:latin typeface="Century Gothic" pitchFamily="34" charset="0"/>
                <a:cs typeface="Arial" charset="0"/>
              </a:rPr>
              <a:t>(πηγή: έρευνα «</a:t>
            </a:r>
            <a:r>
              <a:rPr lang="el-GR" sz="1400" dirty="0" err="1">
                <a:solidFill>
                  <a:schemeClr val="accent1">
                    <a:lumMod val="50000"/>
                  </a:schemeClr>
                </a:solidFill>
                <a:latin typeface="Century Gothic" pitchFamily="34" charset="0"/>
                <a:cs typeface="Arial" charset="0"/>
              </a:rPr>
              <a:t>International</a:t>
            </a:r>
            <a:r>
              <a:rPr lang="el-GR" sz="1400" dirty="0">
                <a:solidFill>
                  <a:schemeClr val="accent1">
                    <a:lumMod val="50000"/>
                  </a:schemeClr>
                </a:solidFill>
                <a:latin typeface="Century Gothic" pitchFamily="34" charset="0"/>
                <a:cs typeface="Arial" charset="0"/>
              </a:rPr>
              <a:t> </a:t>
            </a:r>
            <a:r>
              <a:rPr lang="el-GR" sz="1400" dirty="0" err="1">
                <a:solidFill>
                  <a:schemeClr val="accent1">
                    <a:lumMod val="50000"/>
                  </a:schemeClr>
                </a:solidFill>
                <a:latin typeface="Century Gothic" pitchFamily="34" charset="0"/>
                <a:cs typeface="Arial" charset="0"/>
              </a:rPr>
              <a:t>Facts</a:t>
            </a:r>
            <a:r>
              <a:rPr lang="el-GR" sz="1400" dirty="0">
                <a:solidFill>
                  <a:schemeClr val="accent1">
                    <a:lumMod val="50000"/>
                  </a:schemeClr>
                </a:solidFill>
                <a:latin typeface="Century Gothic" pitchFamily="34" charset="0"/>
                <a:cs typeface="Arial" charset="0"/>
              </a:rPr>
              <a:t> </a:t>
            </a:r>
            <a:r>
              <a:rPr lang="el-GR" sz="1400" dirty="0" err="1">
                <a:solidFill>
                  <a:schemeClr val="accent1">
                    <a:lumMod val="50000"/>
                  </a:schemeClr>
                </a:solidFill>
                <a:latin typeface="Century Gothic" pitchFamily="34" charset="0"/>
                <a:cs typeface="Arial" charset="0"/>
              </a:rPr>
              <a:t>and</a:t>
            </a:r>
            <a:r>
              <a:rPr lang="el-GR" sz="1400" dirty="0">
                <a:solidFill>
                  <a:schemeClr val="accent1">
                    <a:lumMod val="50000"/>
                  </a:schemeClr>
                </a:solidFill>
                <a:latin typeface="Century Gothic" pitchFamily="34" charset="0"/>
                <a:cs typeface="Arial" charset="0"/>
              </a:rPr>
              <a:t> </a:t>
            </a:r>
            <a:r>
              <a:rPr lang="el-GR" sz="1400" dirty="0" err="1">
                <a:solidFill>
                  <a:schemeClr val="accent1">
                    <a:lumMod val="50000"/>
                  </a:schemeClr>
                </a:solidFill>
                <a:latin typeface="Century Gothic" pitchFamily="34" charset="0"/>
                <a:cs typeface="Arial" charset="0"/>
              </a:rPr>
              <a:t>Figures</a:t>
            </a:r>
            <a:r>
              <a:rPr lang="el-GR" sz="1400" dirty="0">
                <a:solidFill>
                  <a:schemeClr val="accent1">
                    <a:lumMod val="50000"/>
                  </a:schemeClr>
                </a:solidFill>
                <a:latin typeface="Century Gothic" pitchFamily="34" charset="0"/>
                <a:cs typeface="Arial" charset="0"/>
              </a:rPr>
              <a:t>” του </a:t>
            </a:r>
            <a:r>
              <a:rPr lang="el-GR" sz="1400" dirty="0" err="1">
                <a:solidFill>
                  <a:schemeClr val="accent1">
                    <a:lumMod val="50000"/>
                  </a:schemeClr>
                </a:solidFill>
                <a:latin typeface="Century Gothic" pitchFamily="34" charset="0"/>
                <a:cs typeface="Arial" charset="0"/>
              </a:rPr>
              <a:t>Universities</a:t>
            </a:r>
            <a:r>
              <a:rPr lang="el-GR" sz="1400" dirty="0">
                <a:solidFill>
                  <a:schemeClr val="accent1">
                    <a:lumMod val="50000"/>
                  </a:schemeClr>
                </a:solidFill>
                <a:latin typeface="Century Gothic" pitchFamily="34" charset="0"/>
                <a:cs typeface="Arial" charset="0"/>
              </a:rPr>
              <a:t> UK </a:t>
            </a:r>
            <a:r>
              <a:rPr lang="el-GR" sz="1400" dirty="0" err="1">
                <a:solidFill>
                  <a:schemeClr val="accent1">
                    <a:lumMod val="50000"/>
                  </a:schemeClr>
                </a:solidFill>
                <a:latin typeface="Century Gothic" pitchFamily="34" charset="0"/>
                <a:cs typeface="Arial" charset="0"/>
              </a:rPr>
              <a:t>International</a:t>
            </a:r>
            <a:r>
              <a:rPr lang="el-GR" sz="1400" dirty="0">
                <a:solidFill>
                  <a:schemeClr val="accent1">
                    <a:lumMod val="50000"/>
                  </a:schemeClr>
                </a:solidFill>
                <a:latin typeface="Century Gothic" pitchFamily="34" charset="0"/>
                <a:cs typeface="Arial" charset="0"/>
              </a:rPr>
              <a:t>, </a:t>
            </a:r>
            <a:r>
              <a:rPr lang="el-GR" sz="1400" dirty="0" err="1">
                <a:solidFill>
                  <a:schemeClr val="accent1">
                    <a:lumMod val="50000"/>
                  </a:schemeClr>
                </a:solidFill>
                <a:latin typeface="Century Gothic" pitchFamily="34" charset="0"/>
                <a:cs typeface="Arial" charset="0"/>
              </a:rPr>
              <a:t>Μάϊος</a:t>
            </a:r>
            <a:r>
              <a:rPr lang="el-GR" sz="1400" dirty="0">
                <a:solidFill>
                  <a:schemeClr val="accent1">
                    <a:lumMod val="50000"/>
                  </a:schemeClr>
                </a:solidFill>
                <a:latin typeface="Century Gothic" pitchFamily="34" charset="0"/>
                <a:cs typeface="Arial" charset="0"/>
              </a:rPr>
              <a:t> 2017</a:t>
            </a:r>
            <a:r>
              <a:rPr lang="el-GR" sz="1400" dirty="0" smtClean="0">
                <a:solidFill>
                  <a:schemeClr val="accent1">
                    <a:lumMod val="50000"/>
                  </a:schemeClr>
                </a:solidFill>
                <a:latin typeface="Century Gothic" pitchFamily="34" charset="0"/>
                <a:cs typeface="Arial" charset="0"/>
              </a:rPr>
              <a:t>).</a:t>
            </a:r>
            <a:endParaRPr lang="el-GR" sz="1400" dirty="0">
              <a:solidFill>
                <a:schemeClr val="accent1">
                  <a:lumMod val="50000"/>
                </a:schemeClr>
              </a:solidFill>
              <a:latin typeface="Century Gothic" pitchFamily="34" charset="0"/>
              <a:cs typeface="Arial" charset="0"/>
            </a:endParaRPr>
          </a:p>
          <a:p>
            <a:pPr algn="just" defTabSz="914400" fontAlgn="base">
              <a:spcBef>
                <a:spcPct val="0"/>
              </a:spcBef>
              <a:spcAft>
                <a:spcPct val="0"/>
              </a:spcAft>
              <a:defRPr/>
            </a:pPr>
            <a:endParaRPr lang="el-GR" sz="1400" dirty="0">
              <a:solidFill>
                <a:schemeClr val="accent1">
                  <a:lumMod val="50000"/>
                </a:schemeClr>
              </a:solidFill>
              <a:latin typeface="Century Gothic" pitchFamily="34" charset="0"/>
              <a:cs typeface="Arial" charset="0"/>
            </a:endParaRPr>
          </a:p>
        </p:txBody>
      </p:sp>
      <p:sp>
        <p:nvSpPr>
          <p:cNvPr id="13" name="Title 1"/>
          <p:cNvSpPr txBox="1">
            <a:spLocks noChangeArrowheads="1"/>
          </p:cNvSpPr>
          <p:nvPr/>
        </p:nvSpPr>
        <p:spPr bwMode="auto">
          <a:xfrm>
            <a:off x="1378194" y="190981"/>
            <a:ext cx="6358241" cy="395288"/>
          </a:xfrm>
          <a:prstGeom prst="rect">
            <a:avLst/>
          </a:prstGeom>
          <a:noFill/>
          <a:ln w="9525">
            <a:noFill/>
            <a:miter lim="800000"/>
            <a:headEnd/>
            <a:tailEnd/>
          </a:ln>
        </p:spPr>
        <p:txBody>
          <a:bodyPr anchor="ctr"/>
          <a:lstStyle/>
          <a:p>
            <a:pPr algn="ctr">
              <a:defRPr/>
            </a:pPr>
            <a:r>
              <a:rPr lang="el-GR" altLang="zh-HK" sz="2800" b="1" dirty="0" smtClean="0">
                <a:solidFill>
                  <a:schemeClr val="bg1"/>
                </a:solidFill>
                <a:latin typeface="Century Gothic" pitchFamily="34" charset="0"/>
                <a:ea typeface="新細明體" charset="-120"/>
                <a:cs typeface="Arial" charset="0"/>
              </a:rPr>
              <a:t>ΠΟΙΟΙ ΕΙΜΑΣΤΕ</a:t>
            </a:r>
            <a:r>
              <a:rPr lang="en-US" altLang="zh-HK" sz="2800" b="1" dirty="0" smtClean="0">
                <a:solidFill>
                  <a:schemeClr val="bg1"/>
                </a:solidFill>
                <a:latin typeface="Century Gothic" pitchFamily="34" charset="0"/>
                <a:ea typeface="新細明體" charset="-120"/>
                <a:cs typeface="Arial" charset="0"/>
              </a:rPr>
              <a:t>: </a:t>
            </a:r>
            <a:r>
              <a:rPr lang="el-GR" altLang="zh-HK" sz="2800" b="1" dirty="0" smtClean="0">
                <a:solidFill>
                  <a:schemeClr val="bg1"/>
                </a:solidFill>
                <a:latin typeface="Century Gothic" pitchFamily="34" charset="0"/>
                <a:ea typeface="新細明體" charset="-120"/>
                <a:cs typeface="Arial" charset="0"/>
              </a:rPr>
              <a:t>ΔΙΑΠΙΣΤΕΥΤΗΡΙΑ</a:t>
            </a:r>
            <a:endParaRPr lang="en-US" altLang="zh-HK" sz="2800" b="1" dirty="0">
              <a:solidFill>
                <a:schemeClr val="bg1"/>
              </a:solidFill>
              <a:latin typeface="Century Gothic" pitchFamily="34" charset="0"/>
              <a:ea typeface="新細明體" charset="-120"/>
              <a:cs typeface="Arial" charset="0"/>
            </a:endParaRPr>
          </a:p>
        </p:txBody>
      </p:sp>
      <p:pic>
        <p:nvPicPr>
          <p:cNvPr id="14" name="Picture 13" descr="logoamcgreek-final.jpg"/>
          <p:cNvPicPr>
            <a:picLocks noChangeAspect="1"/>
          </p:cNvPicPr>
          <p:nvPr/>
        </p:nvPicPr>
        <p:blipFill>
          <a:blip r:embed="rId2"/>
          <a:stretch>
            <a:fillRect/>
          </a:stretch>
        </p:blipFill>
        <p:spPr>
          <a:xfrm>
            <a:off x="45024" y="6296820"/>
            <a:ext cx="1722132" cy="520084"/>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018" y="1416956"/>
            <a:ext cx="19685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72538" y="1721764"/>
            <a:ext cx="4408714" cy="1477328"/>
          </a:xfrm>
          <a:prstGeom prst="rect">
            <a:avLst/>
          </a:prstGeom>
          <a:noFill/>
        </p:spPr>
        <p:txBody>
          <a:bodyPr wrap="square" rtlCol="0">
            <a:spAutoFit/>
          </a:bodyPr>
          <a:lstStyle/>
          <a:p>
            <a:pPr algn="ctr" defTabSz="914400" fontAlgn="base">
              <a:spcBef>
                <a:spcPct val="0"/>
              </a:spcBef>
              <a:spcAft>
                <a:spcPct val="0"/>
              </a:spcAft>
              <a:defRPr/>
            </a:pPr>
            <a:r>
              <a:rPr lang="el-GR" b="1" dirty="0" smtClean="0">
                <a:solidFill>
                  <a:schemeClr val="accent1">
                    <a:lumMod val="50000"/>
                  </a:schemeClr>
                </a:solidFill>
                <a:latin typeface="Century Gothic" pitchFamily="34" charset="0"/>
                <a:cs typeface="Arial" charset="0"/>
              </a:rPr>
              <a:t>ΤΟ ΜΗΤΡΟΠΟΛΙΤΙΚΟ ΚΟΛΛΕΓΙΟ ΑΠΟΤΕΛΕΙ ΤΟΝ ΜΕΓΑΛΥΤΕΡΟ ΠΑΡΟΧΟ ΒΡΕΤΑΝΙΚΗΣ ΠΑΝΕΠΙΣΤΗΜΙΑΚΗΣ ΕΚΠΑΙΔΕΥΣΗΣ ΣΤΗΝ ΕΛΛΑΔΑ!</a:t>
            </a:r>
            <a:endParaRPr lang="en-US" b="1" dirty="0" smtClean="0">
              <a:solidFill>
                <a:schemeClr val="accent1">
                  <a:lumMod val="50000"/>
                </a:schemeClr>
              </a:solidFill>
              <a:latin typeface="Century Gothic" pitchFamily="34" charset="0"/>
              <a:cs typeface="Arial" charset="0"/>
            </a:endParaRPr>
          </a:p>
          <a:p>
            <a:pPr algn="ctr" defTabSz="914400" fontAlgn="base">
              <a:spcBef>
                <a:spcPct val="0"/>
              </a:spcBef>
              <a:spcAft>
                <a:spcPct val="0"/>
              </a:spcAft>
              <a:defRPr/>
            </a:pPr>
            <a:endParaRPr lang="en-US" b="1" dirty="0">
              <a:solidFill>
                <a:schemeClr val="accent1">
                  <a:lumMod val="50000"/>
                </a:schemeClr>
              </a:solidFill>
              <a:latin typeface="Century Gothic" pitchFamily="34" charset="0"/>
              <a:cs typeface="Arial" charset="0"/>
            </a:endParaRPr>
          </a:p>
        </p:txBody>
      </p:sp>
      <p:sp>
        <p:nvSpPr>
          <p:cNvPr id="4" name="Flowchart: Alternate Process 3"/>
          <p:cNvSpPr/>
          <p:nvPr/>
        </p:nvSpPr>
        <p:spPr>
          <a:xfrm>
            <a:off x="685801" y="1164771"/>
            <a:ext cx="7741455" cy="47244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3397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0"/>
            <a:ext cx="9144000" cy="770562"/>
            <a:chOff x="0" y="0"/>
            <a:chExt cx="9144000" cy="770562"/>
          </a:xfrm>
        </p:grpSpPr>
        <p:sp>
          <p:nvSpPr>
            <p:cNvPr id="30" name="Rectangle 29"/>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40" name="Rounded Rectangle 4"/>
          <p:cNvSpPr>
            <a:spLocks noChangeArrowheads="1"/>
          </p:cNvSpPr>
          <p:nvPr/>
        </p:nvSpPr>
        <p:spPr bwMode="auto">
          <a:xfrm>
            <a:off x="372443" y="940082"/>
            <a:ext cx="8527114" cy="5356737"/>
          </a:xfrm>
          <a:prstGeom prst="roundRect">
            <a:avLst>
              <a:gd name="adj" fmla="val 16667"/>
            </a:avLst>
          </a:prstGeom>
          <a:solidFill>
            <a:schemeClr val="bg1"/>
          </a:solidFill>
          <a:ln w="28575" algn="ctr">
            <a:solidFill>
              <a:srgbClr val="C00000"/>
            </a:solidFill>
            <a:round/>
            <a:headEnd/>
            <a:tailEnd/>
          </a:ln>
        </p:spPr>
        <p:txBody>
          <a:bodyPr/>
          <a:lstStyle/>
          <a:p>
            <a:pPr defTabSz="914400" eaLnBrk="0" fontAlgn="base" hangingPunct="0">
              <a:spcBef>
                <a:spcPct val="0"/>
              </a:spcBef>
              <a:spcAft>
                <a:spcPct val="0"/>
              </a:spcAft>
            </a:pPr>
            <a:endParaRPr lang="el-GR">
              <a:solidFill>
                <a:srgbClr val="FFFFFF"/>
              </a:solidFill>
              <a:latin typeface="Arial" charset="0"/>
              <a:cs typeface="Arial" charset="0"/>
            </a:endParaRPr>
          </a:p>
        </p:txBody>
      </p:sp>
      <p:sp>
        <p:nvSpPr>
          <p:cNvPr id="12" name="Rectangle 11"/>
          <p:cNvSpPr/>
          <p:nvPr/>
        </p:nvSpPr>
        <p:spPr>
          <a:xfrm>
            <a:off x="688133" y="1097841"/>
            <a:ext cx="7899685" cy="523220"/>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914400">
              <a:defRPr/>
            </a:pPr>
            <a:r>
              <a:rPr lang="el-GR" sz="1400" b="1" dirty="0" smtClean="0">
                <a:solidFill>
                  <a:srgbClr val="DADADA">
                    <a:lumMod val="25000"/>
                  </a:srgbClr>
                </a:solidFill>
                <a:latin typeface="Century Gothic" pitchFamily="34" charset="0"/>
              </a:rPr>
              <a:t>Το ΜΗΤΡΟΠΟΛΙΤΙΚΟ ΚΟΛΛΕΓΙΟ είναι μέλος πολυάριθμων διεθνών εκπαιδευτικών φορέων και οργανισμών, όπως</a:t>
            </a:r>
            <a:r>
              <a:rPr lang="en-US" sz="1400" b="1" dirty="0" smtClean="0">
                <a:solidFill>
                  <a:srgbClr val="DADADA">
                    <a:lumMod val="25000"/>
                  </a:srgbClr>
                </a:solidFill>
                <a:latin typeface="Century Gothic" pitchFamily="34" charset="0"/>
              </a:rPr>
              <a:t>:</a:t>
            </a:r>
            <a:endParaRPr lang="en-US" sz="1400" b="1" dirty="0">
              <a:solidFill>
                <a:srgbClr val="DADADA">
                  <a:lumMod val="25000"/>
                </a:srgbClr>
              </a:solidFill>
              <a:latin typeface="Century Gothic" pitchFamily="34" charset="0"/>
            </a:endParaRPr>
          </a:p>
        </p:txBody>
      </p:sp>
      <p:sp>
        <p:nvSpPr>
          <p:cNvPr id="14" name="Rectangle 13"/>
          <p:cNvSpPr>
            <a:spLocks noChangeArrowheads="1"/>
          </p:cNvSpPr>
          <p:nvPr/>
        </p:nvSpPr>
        <p:spPr bwMode="auto">
          <a:xfrm>
            <a:off x="644395" y="4251057"/>
            <a:ext cx="8217453" cy="523220"/>
          </a:xfrm>
          <a:prstGeom prst="rect">
            <a:avLst/>
          </a:prstGeom>
          <a:noFill/>
          <a:ln w="9525">
            <a:noFill/>
            <a:miter lim="800000"/>
            <a:headEnd/>
            <a:tailEnd/>
          </a:ln>
          <a:effectLst/>
        </p:spPr>
        <p:txBody>
          <a:bodyPr wrap="square"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just" defTabSz="914400" eaLnBrk="0" hangingPunct="0">
              <a:defRPr/>
            </a:pPr>
            <a:r>
              <a:rPr lang="el-GR" sz="1400" b="1" dirty="0" smtClean="0">
                <a:solidFill>
                  <a:srgbClr val="DADADA">
                    <a:lumMod val="25000"/>
                  </a:srgbClr>
                </a:solidFill>
                <a:latin typeface="Century Gothic" pitchFamily="34" charset="0"/>
                <a:ea typeface="Times New Roman" pitchFamily="18" charset="0"/>
                <a:cs typeface="Calibri" pitchFamily="34" charset="0"/>
              </a:rPr>
              <a:t>Το ΜΗΤΡΟΠΟΛΙΤΙΚΟ ΚΟΛΛΕΓΙΟ είναι αναγνωρισμένο / πιστοποιημένο από διεθνείς φορείς, όπως</a:t>
            </a:r>
            <a:r>
              <a:rPr lang="en-US" sz="1400" b="1" dirty="0" smtClean="0">
                <a:solidFill>
                  <a:srgbClr val="DADADA">
                    <a:lumMod val="25000"/>
                  </a:srgbClr>
                </a:solidFill>
                <a:latin typeface="Century Gothic" pitchFamily="34" charset="0"/>
                <a:ea typeface="Times New Roman" pitchFamily="18" charset="0"/>
                <a:cs typeface="Calibri" pitchFamily="34" charset="0"/>
              </a:rPr>
              <a:t>:</a:t>
            </a:r>
            <a:endParaRPr lang="en-US" sz="2400" b="1" dirty="0">
              <a:solidFill>
                <a:srgbClr val="DADADA">
                  <a:lumMod val="25000"/>
                </a:srgbClr>
              </a:solidFill>
              <a:latin typeface="Century Gothic" pitchFamily="34" charset="0"/>
            </a:endParaRPr>
          </a:p>
        </p:txBody>
      </p:sp>
      <p:pic>
        <p:nvPicPr>
          <p:cNvPr id="14348" name="Picture 15" descr="RIBA Validated Course logo_black.jpg"/>
          <p:cNvPicPr>
            <a:picLocks noChangeAspect="1"/>
          </p:cNvPicPr>
          <p:nvPr/>
        </p:nvPicPr>
        <p:blipFill>
          <a:blip r:embed="rId2" cstate="print"/>
          <a:srcRect/>
          <a:stretch>
            <a:fillRect/>
          </a:stretch>
        </p:blipFill>
        <p:spPr bwMode="auto">
          <a:xfrm>
            <a:off x="595117" y="4847661"/>
            <a:ext cx="957832" cy="657439"/>
          </a:xfrm>
          <a:prstGeom prst="rect">
            <a:avLst/>
          </a:prstGeom>
          <a:noFill/>
          <a:ln w="9525">
            <a:noFill/>
            <a:miter lim="800000"/>
            <a:headEnd/>
            <a:tailEnd/>
          </a:ln>
        </p:spPr>
      </p:pic>
      <p:pic>
        <p:nvPicPr>
          <p:cNvPr id="14349" name="Picture 16" descr="cilt-logo.png"/>
          <p:cNvPicPr>
            <a:picLocks noChangeAspect="1"/>
          </p:cNvPicPr>
          <p:nvPr/>
        </p:nvPicPr>
        <p:blipFill>
          <a:blip r:embed="rId3" cstate="print"/>
          <a:srcRect/>
          <a:stretch>
            <a:fillRect/>
          </a:stretch>
        </p:blipFill>
        <p:spPr bwMode="auto">
          <a:xfrm>
            <a:off x="3261279" y="4887588"/>
            <a:ext cx="1401298" cy="539177"/>
          </a:xfrm>
          <a:prstGeom prst="rect">
            <a:avLst/>
          </a:prstGeom>
          <a:noFill/>
          <a:ln w="9525">
            <a:noFill/>
            <a:miter lim="800000"/>
            <a:headEnd/>
            <a:tailEnd/>
          </a:ln>
        </p:spPr>
      </p:pic>
      <p:pic>
        <p:nvPicPr>
          <p:cNvPr id="14357" name="Picture 25" descr="New-Accredited-Programme-Logo-(2)-200x210.jpg"/>
          <p:cNvPicPr>
            <a:picLocks noChangeAspect="1"/>
          </p:cNvPicPr>
          <p:nvPr/>
        </p:nvPicPr>
        <p:blipFill>
          <a:blip r:embed="rId4" cstate="print"/>
          <a:srcRect/>
          <a:stretch>
            <a:fillRect/>
          </a:stretch>
        </p:blipFill>
        <p:spPr bwMode="auto">
          <a:xfrm>
            <a:off x="787995" y="5523444"/>
            <a:ext cx="572076" cy="599798"/>
          </a:xfrm>
          <a:prstGeom prst="rect">
            <a:avLst/>
          </a:prstGeom>
          <a:noFill/>
          <a:ln w="9525">
            <a:noFill/>
            <a:miter lim="800000"/>
            <a:headEnd/>
            <a:tailEnd/>
          </a:ln>
        </p:spPr>
      </p:pic>
      <p:pic>
        <p:nvPicPr>
          <p:cNvPr id="24" name="Picture 23" descr="ICS NEW Logo 2015 cmyk MASTER - 600.jpg"/>
          <p:cNvPicPr>
            <a:picLocks noChangeAspect="1"/>
          </p:cNvPicPr>
          <p:nvPr/>
        </p:nvPicPr>
        <p:blipFill>
          <a:blip r:embed="rId5" cstate="print"/>
          <a:stretch>
            <a:fillRect/>
          </a:stretch>
        </p:blipFill>
        <p:spPr>
          <a:xfrm>
            <a:off x="4888825" y="4904108"/>
            <a:ext cx="1067075" cy="520925"/>
          </a:xfrm>
          <a:prstGeom prst="rect">
            <a:avLst/>
          </a:prstGeom>
        </p:spPr>
      </p:pic>
      <p:pic>
        <p:nvPicPr>
          <p:cNvPr id="26" name="Picture 25" descr="wfot logo.jpg"/>
          <p:cNvPicPr>
            <a:picLocks noChangeAspect="1"/>
          </p:cNvPicPr>
          <p:nvPr/>
        </p:nvPicPr>
        <p:blipFill>
          <a:blip r:embed="rId6"/>
          <a:stretch>
            <a:fillRect/>
          </a:stretch>
        </p:blipFill>
        <p:spPr>
          <a:xfrm>
            <a:off x="7201221" y="5007585"/>
            <a:ext cx="1512122" cy="376253"/>
          </a:xfrm>
          <a:prstGeom prst="rect">
            <a:avLst/>
          </a:prstGeom>
        </p:spPr>
      </p:pic>
      <p:sp>
        <p:nvSpPr>
          <p:cNvPr id="33" name="Title 1"/>
          <p:cNvSpPr txBox="1">
            <a:spLocks noChangeArrowheads="1"/>
          </p:cNvSpPr>
          <p:nvPr/>
        </p:nvSpPr>
        <p:spPr bwMode="auto">
          <a:xfrm>
            <a:off x="1378194" y="190981"/>
            <a:ext cx="6358241" cy="395288"/>
          </a:xfrm>
          <a:prstGeom prst="rect">
            <a:avLst/>
          </a:prstGeom>
          <a:noFill/>
          <a:ln w="9525">
            <a:noFill/>
            <a:miter lim="800000"/>
            <a:headEnd/>
            <a:tailEnd/>
          </a:ln>
        </p:spPr>
        <p:txBody>
          <a:bodyPr anchor="ctr"/>
          <a:lstStyle/>
          <a:p>
            <a:pPr algn="ctr">
              <a:defRPr/>
            </a:pPr>
            <a:r>
              <a:rPr lang="el-GR" altLang="zh-HK" sz="2800" dirty="0" smtClean="0">
                <a:solidFill>
                  <a:schemeClr val="bg1"/>
                </a:solidFill>
                <a:latin typeface="Century Gothic" pitchFamily="34" charset="0"/>
                <a:ea typeface="新細明體" charset="-120"/>
                <a:cs typeface="Arial" charset="0"/>
              </a:rPr>
              <a:t>ΠΟΙΟΙ ΕΙΜΑΣΤΕ</a:t>
            </a:r>
            <a:r>
              <a:rPr lang="en-US" altLang="zh-HK" sz="2800" dirty="0" smtClean="0">
                <a:solidFill>
                  <a:schemeClr val="bg1"/>
                </a:solidFill>
                <a:latin typeface="Century Gothic" pitchFamily="34" charset="0"/>
                <a:ea typeface="新細明體" charset="-120"/>
                <a:cs typeface="Arial" charset="0"/>
              </a:rPr>
              <a:t>: </a:t>
            </a:r>
            <a:r>
              <a:rPr lang="el-GR" altLang="zh-HK" sz="2800" dirty="0" smtClean="0">
                <a:solidFill>
                  <a:schemeClr val="bg1"/>
                </a:solidFill>
                <a:latin typeface="Century Gothic" pitchFamily="34" charset="0"/>
                <a:ea typeface="新細明體" charset="-120"/>
                <a:cs typeface="Arial" charset="0"/>
              </a:rPr>
              <a:t>ΔΙΑΠΙΣΤΕΥΤΗΡΙΑ</a:t>
            </a:r>
            <a:endParaRPr lang="en-US" altLang="zh-HK" sz="2800" dirty="0">
              <a:solidFill>
                <a:schemeClr val="bg1"/>
              </a:solidFill>
              <a:latin typeface="Century Gothic" pitchFamily="34" charset="0"/>
              <a:ea typeface="新細明體" charset="-120"/>
              <a:cs typeface="Arial" charset="0"/>
            </a:endParaRPr>
          </a:p>
        </p:txBody>
      </p:sp>
      <p:pic>
        <p:nvPicPr>
          <p:cNvPr id="34" name="Picture 33" descr="logoamcgreek-final.jpg"/>
          <p:cNvPicPr>
            <a:picLocks noChangeAspect="1"/>
          </p:cNvPicPr>
          <p:nvPr/>
        </p:nvPicPr>
        <p:blipFill>
          <a:blip r:embed="rId7"/>
          <a:stretch>
            <a:fillRect/>
          </a:stretch>
        </p:blipFill>
        <p:spPr>
          <a:xfrm>
            <a:off x="45024" y="6352820"/>
            <a:ext cx="1536697" cy="464083"/>
          </a:xfrm>
          <a:prstGeom prst="rect">
            <a:avLst/>
          </a:prstGeom>
        </p:spPr>
      </p:pic>
      <p:pic>
        <p:nvPicPr>
          <p:cNvPr id="52" name="Picture 6" descr="bacp.jpg"/>
          <p:cNvPicPr>
            <a:picLocks noChangeAspect="1"/>
          </p:cNvPicPr>
          <p:nvPr/>
        </p:nvPicPr>
        <p:blipFill>
          <a:blip r:embed="rId8" cstate="print"/>
          <a:srcRect/>
          <a:stretch>
            <a:fillRect/>
          </a:stretch>
        </p:blipFill>
        <p:spPr bwMode="auto">
          <a:xfrm>
            <a:off x="4112195" y="1695843"/>
            <a:ext cx="1143000" cy="609600"/>
          </a:xfrm>
          <a:prstGeom prst="rect">
            <a:avLst/>
          </a:prstGeom>
          <a:noFill/>
          <a:ln w="9525">
            <a:noFill/>
            <a:miter lim="800000"/>
            <a:headEnd/>
            <a:tailEnd/>
          </a:ln>
        </p:spPr>
      </p:pic>
      <p:pic>
        <p:nvPicPr>
          <p:cNvPr id="53" name="Picture 8" descr="ENPHE logo white.bmp"/>
          <p:cNvPicPr>
            <a:picLocks noChangeAspect="1"/>
          </p:cNvPicPr>
          <p:nvPr/>
        </p:nvPicPr>
        <p:blipFill>
          <a:blip r:embed="rId9" cstate="print"/>
          <a:srcRect/>
          <a:stretch>
            <a:fillRect/>
          </a:stretch>
        </p:blipFill>
        <p:spPr bwMode="auto">
          <a:xfrm>
            <a:off x="581596" y="1627580"/>
            <a:ext cx="1000125" cy="755650"/>
          </a:xfrm>
          <a:prstGeom prst="rect">
            <a:avLst/>
          </a:prstGeom>
          <a:noFill/>
          <a:ln w="9525">
            <a:noFill/>
            <a:miter lim="800000"/>
            <a:headEnd/>
            <a:tailEnd/>
          </a:ln>
        </p:spPr>
      </p:pic>
      <p:pic>
        <p:nvPicPr>
          <p:cNvPr id="54" name="Picture 10" descr="news-000193.jpg"/>
          <p:cNvPicPr>
            <a:picLocks noChangeAspect="1"/>
          </p:cNvPicPr>
          <p:nvPr/>
        </p:nvPicPr>
        <p:blipFill>
          <a:blip r:embed="rId10" cstate="print"/>
          <a:srcRect/>
          <a:stretch>
            <a:fillRect/>
          </a:stretch>
        </p:blipFill>
        <p:spPr bwMode="auto">
          <a:xfrm>
            <a:off x="5579046" y="1700605"/>
            <a:ext cx="1042987" cy="565150"/>
          </a:xfrm>
          <a:prstGeom prst="rect">
            <a:avLst/>
          </a:prstGeom>
          <a:noFill/>
          <a:ln w="9525">
            <a:noFill/>
            <a:miter lim="800000"/>
            <a:headEnd/>
            <a:tailEnd/>
          </a:ln>
        </p:spPr>
      </p:pic>
      <p:pic>
        <p:nvPicPr>
          <p:cNvPr id="55" name="Picture 17" descr="newsellinikakollegia.jpg"/>
          <p:cNvPicPr>
            <a:picLocks noChangeAspect="1"/>
          </p:cNvPicPr>
          <p:nvPr/>
        </p:nvPicPr>
        <p:blipFill>
          <a:blip r:embed="rId11" cstate="print"/>
          <a:srcRect/>
          <a:stretch>
            <a:fillRect/>
          </a:stretch>
        </p:blipFill>
        <p:spPr bwMode="auto">
          <a:xfrm>
            <a:off x="8139284" y="2589288"/>
            <a:ext cx="525463" cy="793750"/>
          </a:xfrm>
          <a:prstGeom prst="rect">
            <a:avLst/>
          </a:prstGeom>
          <a:noFill/>
          <a:ln w="9525">
            <a:noFill/>
            <a:miter lim="800000"/>
            <a:headEnd/>
            <a:tailEnd/>
          </a:ln>
        </p:spPr>
      </p:pic>
      <p:pic>
        <p:nvPicPr>
          <p:cNvPr id="56" name="Picture 18" descr="ARM_Badging_University-Certified-Training-Partner_RGB.png"/>
          <p:cNvPicPr>
            <a:picLocks noChangeAspect="1"/>
          </p:cNvPicPr>
          <p:nvPr/>
        </p:nvPicPr>
        <p:blipFill>
          <a:blip r:embed="rId12" cstate="print"/>
          <a:srcRect/>
          <a:stretch>
            <a:fillRect/>
          </a:stretch>
        </p:blipFill>
        <p:spPr bwMode="auto">
          <a:xfrm>
            <a:off x="6927019" y="1657744"/>
            <a:ext cx="847539" cy="670741"/>
          </a:xfrm>
          <a:prstGeom prst="rect">
            <a:avLst/>
          </a:prstGeom>
          <a:noFill/>
          <a:ln w="9525">
            <a:noFill/>
            <a:miter lim="800000"/>
            <a:headEnd/>
            <a:tailEnd/>
          </a:ln>
        </p:spPr>
      </p:pic>
      <p:pic>
        <p:nvPicPr>
          <p:cNvPr id="57" name="Picture 19" descr="EDA logo.png"/>
          <p:cNvPicPr>
            <a:picLocks noChangeAspect="1"/>
          </p:cNvPicPr>
          <p:nvPr/>
        </p:nvPicPr>
        <p:blipFill>
          <a:blip r:embed="rId13" cstate="print"/>
          <a:srcRect/>
          <a:stretch>
            <a:fillRect/>
          </a:stretch>
        </p:blipFill>
        <p:spPr bwMode="auto">
          <a:xfrm>
            <a:off x="4016244" y="2553571"/>
            <a:ext cx="793750" cy="792163"/>
          </a:xfrm>
          <a:prstGeom prst="rect">
            <a:avLst/>
          </a:prstGeom>
          <a:noFill/>
          <a:ln w="9525">
            <a:noFill/>
            <a:miter lim="800000"/>
            <a:headEnd/>
            <a:tailEnd/>
          </a:ln>
        </p:spPr>
      </p:pic>
      <p:pic>
        <p:nvPicPr>
          <p:cNvPr id="58" name="Picture 20" descr="Forum Member logo bw.jpg"/>
          <p:cNvPicPr>
            <a:picLocks noChangeAspect="1"/>
          </p:cNvPicPr>
          <p:nvPr/>
        </p:nvPicPr>
        <p:blipFill>
          <a:blip r:embed="rId14" cstate="print"/>
          <a:srcRect/>
          <a:stretch>
            <a:fillRect/>
          </a:stretch>
        </p:blipFill>
        <p:spPr bwMode="auto">
          <a:xfrm>
            <a:off x="2834257" y="2706765"/>
            <a:ext cx="908050" cy="504825"/>
          </a:xfrm>
          <a:prstGeom prst="rect">
            <a:avLst/>
          </a:prstGeom>
          <a:noFill/>
          <a:ln w="9525">
            <a:noFill/>
            <a:miter lim="800000"/>
            <a:headEnd/>
            <a:tailEnd/>
          </a:ln>
        </p:spPr>
      </p:pic>
      <p:pic>
        <p:nvPicPr>
          <p:cNvPr id="59" name="Picture 22" descr="1024px-Cisco_academy_logo.svg.png"/>
          <p:cNvPicPr>
            <a:picLocks noChangeAspect="1"/>
          </p:cNvPicPr>
          <p:nvPr/>
        </p:nvPicPr>
        <p:blipFill>
          <a:blip r:embed="rId15" cstate="print"/>
          <a:srcRect/>
          <a:stretch>
            <a:fillRect/>
          </a:stretch>
        </p:blipFill>
        <p:spPr bwMode="auto">
          <a:xfrm>
            <a:off x="8064309" y="1619643"/>
            <a:ext cx="647700" cy="646112"/>
          </a:xfrm>
          <a:prstGeom prst="rect">
            <a:avLst/>
          </a:prstGeom>
          <a:noFill/>
          <a:ln w="9525">
            <a:noFill/>
            <a:miter lim="800000"/>
            <a:headEnd/>
            <a:tailEnd/>
          </a:ln>
        </p:spPr>
      </p:pic>
      <p:pic>
        <p:nvPicPr>
          <p:cNvPr id="60" name="Picture 23" descr="SETElogo.jpg"/>
          <p:cNvPicPr>
            <a:picLocks noChangeAspect="1"/>
          </p:cNvPicPr>
          <p:nvPr/>
        </p:nvPicPr>
        <p:blipFill>
          <a:blip r:embed="rId16" cstate="print"/>
          <a:srcRect/>
          <a:stretch>
            <a:fillRect/>
          </a:stretch>
        </p:blipFill>
        <p:spPr bwMode="auto">
          <a:xfrm>
            <a:off x="5098033" y="2635325"/>
            <a:ext cx="1020763" cy="647700"/>
          </a:xfrm>
          <a:prstGeom prst="rect">
            <a:avLst/>
          </a:prstGeom>
          <a:noFill/>
          <a:ln w="9525">
            <a:noFill/>
            <a:miter lim="800000"/>
            <a:headEnd/>
            <a:tailEnd/>
          </a:ln>
        </p:spPr>
      </p:pic>
      <p:pic>
        <p:nvPicPr>
          <p:cNvPr id="61" name="Picture 24" descr="ees.jpg"/>
          <p:cNvPicPr>
            <a:picLocks noChangeAspect="1"/>
          </p:cNvPicPr>
          <p:nvPr/>
        </p:nvPicPr>
        <p:blipFill>
          <a:blip r:embed="rId17" cstate="print"/>
          <a:srcRect/>
          <a:stretch>
            <a:fillRect/>
          </a:stretch>
        </p:blipFill>
        <p:spPr bwMode="auto">
          <a:xfrm>
            <a:off x="6358508" y="2624213"/>
            <a:ext cx="1487488" cy="576262"/>
          </a:xfrm>
          <a:prstGeom prst="rect">
            <a:avLst/>
          </a:prstGeom>
          <a:noFill/>
          <a:ln w="9525">
            <a:noFill/>
            <a:miter lim="800000"/>
            <a:headEnd/>
            <a:tailEnd/>
          </a:ln>
        </p:spPr>
      </p:pic>
      <p:pic>
        <p:nvPicPr>
          <p:cNvPr id="62" name="Picture 21" descr="HELMEPA_LOGO.jpg"/>
          <p:cNvPicPr>
            <a:picLocks noChangeAspect="1"/>
          </p:cNvPicPr>
          <p:nvPr/>
        </p:nvPicPr>
        <p:blipFill>
          <a:blip r:embed="rId18" cstate="print"/>
          <a:srcRect/>
          <a:stretch>
            <a:fillRect/>
          </a:stretch>
        </p:blipFill>
        <p:spPr bwMode="auto">
          <a:xfrm>
            <a:off x="502221" y="2760738"/>
            <a:ext cx="2016125" cy="450850"/>
          </a:xfrm>
          <a:prstGeom prst="rect">
            <a:avLst/>
          </a:prstGeom>
          <a:noFill/>
          <a:ln w="9525">
            <a:noFill/>
            <a:miter lim="800000"/>
            <a:headEnd/>
            <a:tailEnd/>
          </a:ln>
        </p:spPr>
      </p:pic>
      <p:pic>
        <p:nvPicPr>
          <p:cNvPr id="63" name="Picture 22" descr="Oracle_WorkforceDevelopmentPartner_colour.png"/>
          <p:cNvPicPr>
            <a:picLocks noChangeAspect="1"/>
          </p:cNvPicPr>
          <p:nvPr/>
        </p:nvPicPr>
        <p:blipFill>
          <a:blip r:embed="rId19" cstate="print"/>
          <a:srcRect/>
          <a:stretch>
            <a:fillRect/>
          </a:stretch>
        </p:blipFill>
        <p:spPr bwMode="auto">
          <a:xfrm>
            <a:off x="449056" y="3629715"/>
            <a:ext cx="1944687" cy="442913"/>
          </a:xfrm>
          <a:prstGeom prst="rect">
            <a:avLst/>
          </a:prstGeom>
          <a:noFill/>
          <a:ln w="9525">
            <a:noFill/>
            <a:miter lim="800000"/>
            <a:headEnd/>
            <a:tailEnd/>
          </a:ln>
        </p:spPr>
      </p:pic>
      <p:pic>
        <p:nvPicPr>
          <p:cNvPr id="64" name="Picture 6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39209" y="3645955"/>
            <a:ext cx="1545972" cy="400807"/>
          </a:xfrm>
          <a:prstGeom prst="rect">
            <a:avLst/>
          </a:prstGeom>
        </p:spPr>
      </p:pic>
      <p:pic>
        <p:nvPicPr>
          <p:cNvPr id="65" name="Picture 6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52679" y="1710205"/>
            <a:ext cx="1394618" cy="618281"/>
          </a:xfrm>
          <a:prstGeom prst="rect">
            <a:avLst/>
          </a:prstGeom>
        </p:spPr>
      </p:pic>
      <p:pic>
        <p:nvPicPr>
          <p:cNvPr id="66" name="Picture 6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31562" y="3502693"/>
            <a:ext cx="528070" cy="697723"/>
          </a:xfrm>
          <a:prstGeom prst="rect">
            <a:avLst/>
          </a:prstGeom>
        </p:spPr>
      </p:pic>
      <p:pic>
        <p:nvPicPr>
          <p:cNvPr id="32" name="Picture 31" descr="Psyche_WEB_Accred-Undergraduate_2016.jpg"/>
          <p:cNvPicPr>
            <a:picLocks noChangeAspect="1"/>
          </p:cNvPicPr>
          <p:nvPr/>
        </p:nvPicPr>
        <p:blipFill>
          <a:blip r:embed="rId23"/>
          <a:stretch>
            <a:fillRect/>
          </a:stretch>
        </p:blipFill>
        <p:spPr>
          <a:xfrm>
            <a:off x="1733858" y="4977623"/>
            <a:ext cx="1325774" cy="382340"/>
          </a:xfrm>
          <a:prstGeom prst="rect">
            <a:avLst/>
          </a:prstGeom>
        </p:spPr>
      </p:pic>
      <p:pic>
        <p:nvPicPr>
          <p:cNvPr id="35" name="Picture 34" descr="DNV-GL LOGO.jpg"/>
          <p:cNvPicPr>
            <a:picLocks noChangeAspect="1"/>
          </p:cNvPicPr>
          <p:nvPr/>
        </p:nvPicPr>
        <p:blipFill>
          <a:blip r:embed="rId24"/>
          <a:stretch>
            <a:fillRect/>
          </a:stretch>
        </p:blipFill>
        <p:spPr>
          <a:xfrm>
            <a:off x="6167535" y="4837671"/>
            <a:ext cx="742315" cy="742315"/>
          </a:xfrm>
          <a:prstGeom prst="rect">
            <a:avLst/>
          </a:prstGeom>
        </p:spPr>
      </p:pic>
      <p:pic>
        <p:nvPicPr>
          <p:cNvPr id="2" name="Picture 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098033" y="3528937"/>
            <a:ext cx="1828986" cy="746061"/>
          </a:xfrm>
          <a:prstGeom prst="rect">
            <a:avLst/>
          </a:prstGeom>
        </p:spPr>
      </p:pic>
      <p:pic>
        <p:nvPicPr>
          <p:cNvPr id="3" name="Picture 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094541" y="3548921"/>
            <a:ext cx="786366" cy="620737"/>
          </a:xfrm>
          <a:prstGeom prst="rect">
            <a:avLst/>
          </a:prstGeom>
        </p:spPr>
      </p:pic>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992685" y="3593240"/>
            <a:ext cx="788607" cy="479067"/>
          </a:xfrm>
          <a:prstGeom prst="rect">
            <a:avLst/>
          </a:prstGeom>
        </p:spPr>
      </p:pic>
      <p:pic>
        <p:nvPicPr>
          <p:cNvPr id="5" name="Picture 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609864" y="5520511"/>
            <a:ext cx="963653" cy="598479"/>
          </a:xfrm>
          <a:prstGeom prst="rect">
            <a:avLst/>
          </a:prstGeom>
        </p:spPr>
      </p:pic>
      <p:pic>
        <p:nvPicPr>
          <p:cNvPr id="6" name="Picture 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805976" y="5626376"/>
            <a:ext cx="842197" cy="465554"/>
          </a:xfrm>
          <a:prstGeom prst="rect">
            <a:avLst/>
          </a:prstGeom>
        </p:spPr>
      </p:pic>
    </p:spTree>
    <p:extLst>
      <p:ext uri="{BB962C8B-B14F-4D97-AF65-F5344CB8AC3E}">
        <p14:creationId xmlns:p14="http://schemas.microsoft.com/office/powerpoint/2010/main" val="24148919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770562"/>
            <a:chOff x="0" y="0"/>
            <a:chExt cx="9144000" cy="770562"/>
          </a:xfrm>
        </p:grpSpPr>
        <p:sp>
          <p:nvSpPr>
            <p:cNvPr id="3" name="Rectangle 2"/>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1273977" y="102740"/>
            <a:ext cx="6552728" cy="523220"/>
          </a:xfrm>
          <a:prstGeom prst="rect">
            <a:avLst/>
          </a:prstGeom>
        </p:spPr>
        <p:txBody>
          <a:bodyPr wrap="square">
            <a:spAutoFit/>
          </a:bodyPr>
          <a:lstStyle/>
          <a:p>
            <a:pPr algn="ctr"/>
            <a:r>
              <a:rPr lang="el-GR" sz="2800" dirty="0" smtClean="0">
                <a:solidFill>
                  <a:schemeClr val="bg1"/>
                </a:solidFill>
                <a:latin typeface="Century Gothic" pitchFamily="34" charset="0"/>
              </a:rPr>
              <a:t>ΤΕΛΕΥΤΑΙΕΣ ΕΞΕΛΙΞΕΙΣ</a:t>
            </a:r>
            <a:endParaRPr lang="el-GR" sz="2800" dirty="0">
              <a:solidFill>
                <a:schemeClr val="bg1"/>
              </a:solidFill>
            </a:endParaRPr>
          </a:p>
        </p:txBody>
      </p:sp>
      <p:pic>
        <p:nvPicPr>
          <p:cNvPr id="7" name="Picture 6" descr="6 present_mesop.tiff"/>
          <p:cNvPicPr/>
          <p:nvPr/>
        </p:nvPicPr>
        <p:blipFill>
          <a:blip r:embed="rId2" cstate="print"/>
          <a:stretch>
            <a:fillRect/>
          </a:stretch>
        </p:blipFill>
        <p:spPr>
          <a:xfrm>
            <a:off x="0" y="770563"/>
            <a:ext cx="5353050" cy="304896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717" y="770563"/>
            <a:ext cx="4065283" cy="3048962"/>
          </a:xfrm>
          <a:prstGeom prst="rect">
            <a:avLst/>
          </a:prstGeom>
        </p:spPr>
      </p:pic>
      <p:sp>
        <p:nvSpPr>
          <p:cNvPr id="6" name="Rectangle 5"/>
          <p:cNvSpPr/>
          <p:nvPr/>
        </p:nvSpPr>
        <p:spPr>
          <a:xfrm>
            <a:off x="1388277" y="3463052"/>
            <a:ext cx="6441274" cy="3250249"/>
          </a:xfrm>
          <a:prstGeom prst="rect">
            <a:avLst/>
          </a:prstGeom>
          <a:solidFill>
            <a:schemeClr val="tx1">
              <a:lumMod val="75000"/>
              <a:lumOff val="25000"/>
              <a:alpha val="66000"/>
            </a:schemeClr>
          </a:solidFill>
        </p:spPr>
        <p:txBody>
          <a:bodyPr wrap="square">
            <a:spAutoFit/>
          </a:bodyPr>
          <a:lstStyle/>
          <a:p>
            <a:pPr algn="just">
              <a:lnSpc>
                <a:spcPct val="114000"/>
              </a:lnSpc>
            </a:pPr>
            <a:r>
              <a:rPr lang="el-GR" dirty="0" smtClean="0">
                <a:solidFill>
                  <a:schemeClr val="bg1"/>
                </a:solidFill>
                <a:latin typeface="Century Gothic" pitchFamily="34" charset="0"/>
              </a:rPr>
              <a:t>Η </a:t>
            </a:r>
            <a:r>
              <a:rPr lang="el-GR" b="1" dirty="0" smtClean="0">
                <a:solidFill>
                  <a:schemeClr val="bg1"/>
                </a:solidFill>
                <a:latin typeface="Century Gothic" pitchFamily="34" charset="0"/>
              </a:rPr>
              <a:t>σταθερά ανοδική πορεία του ΜΗΤΡΟΠΟΛΙΤΙΚΟΥ ΚΟΛΛΕΓΙΟΥ εδώ και χρόνια και οι αυξανόμενες εκπαιδευτικές του ανάγκες</a:t>
            </a:r>
            <a:r>
              <a:rPr lang="el-GR" dirty="0" smtClean="0">
                <a:solidFill>
                  <a:schemeClr val="bg1"/>
                </a:solidFill>
                <a:latin typeface="Century Gothic" pitchFamily="34" charset="0"/>
              </a:rPr>
              <a:t> οδήγησαν στη δημιουργία </a:t>
            </a:r>
            <a:r>
              <a:rPr lang="el-GR" b="1" dirty="0" smtClean="0">
                <a:solidFill>
                  <a:schemeClr val="bg1"/>
                </a:solidFill>
                <a:latin typeface="Century Gothic" pitchFamily="34" charset="0"/>
              </a:rPr>
              <a:t>δύο νέων υπερσύγχρονων </a:t>
            </a:r>
            <a:r>
              <a:rPr lang="en-US" b="1" dirty="0" smtClean="0">
                <a:solidFill>
                  <a:schemeClr val="bg1"/>
                </a:solidFill>
                <a:latin typeface="Century Gothic" pitchFamily="34" charset="0"/>
              </a:rPr>
              <a:t>campuses</a:t>
            </a:r>
            <a:r>
              <a:rPr lang="el-GR" dirty="0" smtClean="0">
                <a:solidFill>
                  <a:schemeClr val="bg1"/>
                </a:solidFill>
                <a:latin typeface="Century Gothic" pitchFamily="34" charset="0"/>
              </a:rPr>
              <a:t>, τα οποία θα ανοίξουν τις πόρτες τους τον Σεπτέμβριο για να υποδεχτούν τους φοιτητές στο νέο ακαδημαϊκό έτος.</a:t>
            </a:r>
            <a:r>
              <a:rPr lang="el-GR" b="1" dirty="0" smtClean="0">
                <a:solidFill>
                  <a:schemeClr val="bg1"/>
                </a:solidFill>
                <a:latin typeface="Century Gothic" pitchFamily="34" charset="0"/>
              </a:rPr>
              <a:t> </a:t>
            </a:r>
            <a:r>
              <a:rPr lang="el-GR" dirty="0" smtClean="0">
                <a:solidFill>
                  <a:schemeClr val="bg1"/>
                </a:solidFill>
                <a:latin typeface="Century Gothic" pitchFamily="34" charset="0"/>
              </a:rPr>
              <a:t>Τα δύο νέα </a:t>
            </a:r>
            <a:r>
              <a:rPr lang="en-US" dirty="0" smtClean="0">
                <a:solidFill>
                  <a:schemeClr val="bg1"/>
                </a:solidFill>
                <a:latin typeface="Century Gothic" pitchFamily="34" charset="0"/>
              </a:rPr>
              <a:t>campuses </a:t>
            </a:r>
            <a:r>
              <a:rPr lang="el-GR" dirty="0" smtClean="0">
                <a:solidFill>
                  <a:schemeClr val="bg1"/>
                </a:solidFill>
                <a:latin typeface="Century Gothic" pitchFamily="34" charset="0"/>
              </a:rPr>
              <a:t>θα είναι έτοιμα μέσα στο καλοκαίρι και με την ολοκλήρωσή τους, το Μητροπολιτικό Κολλέγιο θα διαθέτει πλέον συνολικά </a:t>
            </a:r>
            <a:r>
              <a:rPr lang="el-GR" b="1" dirty="0" smtClean="0">
                <a:solidFill>
                  <a:schemeClr val="bg1"/>
                </a:solidFill>
                <a:latin typeface="Century Gothic" pitchFamily="34" charset="0"/>
              </a:rPr>
              <a:t>21.700</a:t>
            </a:r>
            <a:r>
              <a:rPr lang="en-US" b="1" dirty="0" smtClean="0">
                <a:solidFill>
                  <a:schemeClr val="bg1"/>
                </a:solidFill>
                <a:latin typeface="Century Gothic" pitchFamily="34" charset="0"/>
              </a:rPr>
              <a:t>m</a:t>
            </a:r>
            <a:r>
              <a:rPr lang="el-GR" b="1" dirty="0" smtClean="0">
                <a:solidFill>
                  <a:schemeClr val="bg1"/>
                </a:solidFill>
                <a:latin typeface="Century Gothic" pitchFamily="34" charset="0"/>
              </a:rPr>
              <a:t>² εκπαιδευτικών εγκαταστάσεων</a:t>
            </a:r>
            <a:r>
              <a:rPr lang="el-GR" dirty="0" smtClean="0">
                <a:solidFill>
                  <a:schemeClr val="bg1"/>
                </a:solidFill>
                <a:latin typeface="Century Gothic" pitchFamily="34" charset="0"/>
              </a:rPr>
              <a:t>.</a:t>
            </a:r>
            <a:endParaRPr lang="el-GR" dirty="0">
              <a:solidFill>
                <a:schemeClr val="bg1"/>
              </a:solidFill>
              <a:latin typeface="Century Gothic"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61950" y="3955032"/>
            <a:ext cx="8406705" cy="25481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14000"/>
              </a:lnSpc>
              <a:spcBef>
                <a:spcPct val="0"/>
              </a:spcBef>
              <a:spcAft>
                <a:spcPct val="0"/>
              </a:spcAft>
              <a:buClrTx/>
              <a:buSzTx/>
              <a:buFontTx/>
              <a:buNone/>
              <a:tabLst/>
            </a:pPr>
            <a:r>
              <a:rPr kumimoji="0" lang="el-GR" sz="14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Το Μητροπολιτικό Κολλέγιο προχώρησε σε συνεργασία με την </a:t>
            </a:r>
            <a:r>
              <a:rPr kumimoji="0" lang="el-GR" sz="14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παγκοσμίως κορυφαία ναυτική ακαδημία </a:t>
            </a:r>
            <a:r>
              <a:rPr kumimoji="0" lang="el-GR" sz="1400" b="1" i="0" u="none" strike="noStrike" cap="none" normalizeH="0" baseline="0" dirty="0" err="1" smtClean="0">
                <a:ln>
                  <a:noFill/>
                </a:ln>
                <a:solidFill>
                  <a:schemeClr val="tx1"/>
                </a:solidFill>
                <a:effectLst/>
                <a:latin typeface="Century Gothic" pitchFamily="34" charset="0"/>
                <a:ea typeface="Times New Roman" pitchFamily="18" charset="0"/>
                <a:cs typeface="Arial" pitchFamily="34" charset="0"/>
              </a:rPr>
              <a:t>Warsash</a:t>
            </a:r>
            <a:r>
              <a:rPr kumimoji="0" lang="el-GR" sz="14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a:t>
            </a:r>
            <a:r>
              <a:rPr kumimoji="0" lang="el-GR" sz="1400" b="1" i="0" u="none" strike="noStrike" cap="none" normalizeH="0" baseline="0" dirty="0" err="1" smtClean="0">
                <a:ln>
                  <a:noFill/>
                </a:ln>
                <a:solidFill>
                  <a:schemeClr val="tx1"/>
                </a:solidFill>
                <a:effectLst/>
                <a:latin typeface="Century Gothic" pitchFamily="34" charset="0"/>
                <a:ea typeface="Times New Roman" pitchFamily="18" charset="0"/>
                <a:cs typeface="Arial" pitchFamily="34" charset="0"/>
              </a:rPr>
              <a:t>School</a:t>
            </a:r>
            <a:r>
              <a:rPr kumimoji="0" lang="el-GR" sz="14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a:t>
            </a:r>
            <a:r>
              <a:rPr kumimoji="0" lang="el-GR" sz="1400" b="1" i="0" u="none" strike="noStrike" cap="none" normalizeH="0" baseline="0" dirty="0" err="1" smtClean="0">
                <a:ln>
                  <a:noFill/>
                </a:ln>
                <a:solidFill>
                  <a:schemeClr val="tx1"/>
                </a:solidFill>
                <a:effectLst/>
                <a:latin typeface="Century Gothic" pitchFamily="34" charset="0"/>
                <a:ea typeface="Times New Roman" pitchFamily="18" charset="0"/>
                <a:cs typeface="Arial" pitchFamily="34" charset="0"/>
              </a:rPr>
              <a:t>of</a:t>
            </a:r>
            <a:r>
              <a:rPr kumimoji="0" lang="el-GR" sz="14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a:t>
            </a:r>
            <a:r>
              <a:rPr kumimoji="0" lang="el-GR" sz="1400" b="1" i="0" u="none" strike="noStrike" cap="none" normalizeH="0" baseline="0" dirty="0" err="1" smtClean="0">
                <a:ln>
                  <a:noFill/>
                </a:ln>
                <a:solidFill>
                  <a:schemeClr val="tx1"/>
                </a:solidFill>
                <a:effectLst/>
                <a:latin typeface="Century Gothic" pitchFamily="34" charset="0"/>
                <a:ea typeface="Times New Roman" pitchFamily="18" charset="0"/>
                <a:cs typeface="Arial" pitchFamily="34" charset="0"/>
              </a:rPr>
              <a:t>Maritime</a:t>
            </a:r>
            <a:r>
              <a:rPr kumimoji="0" lang="el-GR" sz="14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a:t>
            </a:r>
            <a:r>
              <a:rPr kumimoji="0" lang="el-GR" sz="1400" b="1" i="0" u="none" strike="noStrike" cap="none" normalizeH="0" baseline="0" dirty="0" err="1" smtClean="0">
                <a:ln>
                  <a:noFill/>
                </a:ln>
                <a:solidFill>
                  <a:schemeClr val="tx1"/>
                </a:solidFill>
                <a:effectLst/>
                <a:latin typeface="Century Gothic" pitchFamily="34" charset="0"/>
                <a:ea typeface="Times New Roman" pitchFamily="18" charset="0"/>
                <a:cs typeface="Arial" pitchFamily="34" charset="0"/>
              </a:rPr>
              <a:t>Science</a:t>
            </a:r>
            <a:r>
              <a:rPr kumimoji="0" lang="el-GR" sz="14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a:t>
            </a:r>
            <a:r>
              <a:rPr kumimoji="0" lang="el-GR" sz="1400" b="1" i="0" u="none" strike="noStrike" cap="none" normalizeH="0" baseline="0" dirty="0" err="1" smtClean="0">
                <a:ln>
                  <a:noFill/>
                </a:ln>
                <a:solidFill>
                  <a:schemeClr val="tx1"/>
                </a:solidFill>
                <a:effectLst/>
                <a:latin typeface="Century Gothic" pitchFamily="34" charset="0"/>
                <a:ea typeface="Times New Roman" pitchFamily="18" charset="0"/>
                <a:cs typeface="Arial" pitchFamily="34" charset="0"/>
              </a:rPr>
              <a:t>and</a:t>
            </a:r>
            <a:r>
              <a:rPr kumimoji="0" lang="el-GR" sz="14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a:t>
            </a:r>
            <a:r>
              <a:rPr kumimoji="0" lang="el-GR" sz="1400" b="1" i="0" u="none" strike="noStrike" cap="none" normalizeH="0" baseline="0" dirty="0" err="1" smtClean="0">
                <a:ln>
                  <a:noFill/>
                </a:ln>
                <a:solidFill>
                  <a:schemeClr val="tx1"/>
                </a:solidFill>
                <a:effectLst/>
                <a:latin typeface="Century Gothic" pitchFamily="34" charset="0"/>
                <a:ea typeface="Times New Roman" pitchFamily="18" charset="0"/>
                <a:cs typeface="Arial" pitchFamily="34" charset="0"/>
              </a:rPr>
              <a:t>Engineering</a:t>
            </a:r>
            <a:r>
              <a:rPr kumimoji="0" lang="el-GR" sz="14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του Solent </a:t>
            </a:r>
            <a:r>
              <a:rPr kumimoji="0" lang="el-GR" sz="1400" b="1" i="0" u="none" strike="noStrike" cap="none" normalizeH="0" baseline="0" dirty="0" err="1" smtClean="0">
                <a:ln>
                  <a:noFill/>
                </a:ln>
                <a:solidFill>
                  <a:schemeClr val="tx1"/>
                </a:solidFill>
                <a:effectLst/>
                <a:latin typeface="Century Gothic" pitchFamily="34" charset="0"/>
                <a:ea typeface="Times New Roman" pitchFamily="18" charset="0"/>
                <a:cs typeface="Arial" pitchFamily="34" charset="0"/>
              </a:rPr>
              <a:t>University</a:t>
            </a:r>
            <a:r>
              <a:rPr kumimoji="0" lang="el-GR" sz="14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με έδρα το </a:t>
            </a:r>
            <a:r>
              <a:rPr kumimoji="0" lang="el-GR" sz="1400" b="1" i="0" u="none" strike="noStrike" cap="none" normalizeH="0" baseline="0" dirty="0" err="1" smtClean="0">
                <a:ln>
                  <a:noFill/>
                </a:ln>
                <a:solidFill>
                  <a:schemeClr val="tx1"/>
                </a:solidFill>
                <a:effectLst/>
                <a:latin typeface="Century Gothic" pitchFamily="34" charset="0"/>
                <a:ea typeface="Times New Roman" pitchFamily="18" charset="0"/>
                <a:cs typeface="Arial" pitchFamily="34" charset="0"/>
              </a:rPr>
              <a:t>Southampton</a:t>
            </a:r>
            <a:r>
              <a:rPr kumimoji="0" lang="el-GR" sz="14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και με ιστορία 70 ετών, με στόχο να προσφέρει ολοκληρωμένη </a:t>
            </a:r>
            <a:r>
              <a:rPr kumimoji="0" lang="el-GR" sz="1400" b="1" i="0" u="none" strike="noStrike" cap="none" normalizeH="0" baseline="0" dirty="0" smtClean="0">
                <a:ln>
                  <a:noFill/>
                </a:ln>
                <a:solidFill>
                  <a:schemeClr val="tx1"/>
                </a:solidFill>
                <a:effectLst/>
                <a:latin typeface="Century Gothic" pitchFamily="34" charset="0"/>
                <a:ea typeface="Times New Roman" pitchFamily="18" charset="0"/>
                <a:cs typeface="Times New Roman" pitchFamily="18" charset="0"/>
              </a:rPr>
              <a:t>Ναυτική και Ναυτιλιακή Εκπαίδευση με διεθνή προοπτική</a:t>
            </a:r>
            <a:r>
              <a:rPr kumimoji="0" lang="el-GR" sz="1400" b="0" i="0" u="none" strike="noStrike" cap="none" normalizeH="0" baseline="0" dirty="0" smtClean="0">
                <a:ln>
                  <a:noFill/>
                </a:ln>
                <a:solidFill>
                  <a:schemeClr val="tx1"/>
                </a:solidFill>
                <a:effectLst/>
                <a:latin typeface="Century Gothic" pitchFamily="34" charset="0"/>
                <a:ea typeface="Times New Roman" pitchFamily="18" charset="0"/>
                <a:cs typeface="Times New Roman" pitchFamily="18" charset="0"/>
              </a:rPr>
              <a:t>.</a:t>
            </a:r>
            <a:r>
              <a:rPr lang="en-US" sz="1400" dirty="0" smtClean="0">
                <a:latin typeface="Century Gothic" pitchFamily="34" charset="0"/>
                <a:ea typeface="Times New Roman" pitchFamily="18" charset="0"/>
                <a:cs typeface="Arial" pitchFamily="34" charset="0"/>
              </a:rPr>
              <a:t> </a:t>
            </a:r>
            <a:r>
              <a:rPr kumimoji="0" lang="el-GR" sz="14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Η νέα ΝΑΥΤΙΚΗ ΑΚΑΔΗΜΙΑ καλύπτει όλο το εύρος της ναυτικής εκπαίδευσης, αρχίζοντας από αξιωματικούς του Εμπορικού Ναυτικού (πλοιάρχους και μηχανικούς), αξιωματικούς </a:t>
            </a:r>
            <a:r>
              <a:rPr kumimoji="0" lang="el-GR" sz="1400" b="0" i="0" u="none" strike="noStrike" cap="none" normalizeH="0" baseline="0" dirty="0" err="1" smtClean="0">
                <a:ln>
                  <a:noFill/>
                </a:ln>
                <a:solidFill>
                  <a:schemeClr val="tx1"/>
                </a:solidFill>
                <a:effectLst/>
                <a:latin typeface="Century Gothic" pitchFamily="34" charset="0"/>
                <a:ea typeface="Times New Roman" pitchFamily="18" charset="0"/>
                <a:cs typeface="Arial" pitchFamily="34" charset="0"/>
              </a:rPr>
              <a:t>Yacht</a:t>
            </a:r>
            <a:r>
              <a:rPr kumimoji="0" lang="el-GR" sz="14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και Superyacht και πληρώματα και συνεχίζοντας με προπτυχιακά και μεταπτυχιακά προγράμματα σπουδών στη Διοίκηση Ναυτιλιακών Επιχειρήσεων και Διοίκηση Λιμένων. Επιπλέον, έχει συνάψει συνεργασία με τον </a:t>
            </a:r>
            <a:r>
              <a:rPr kumimoji="0" lang="el-GR" sz="14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Professional Y</a:t>
            </a:r>
            <a:r>
              <a:rPr kumimoji="0" lang="en-US" sz="14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a</a:t>
            </a:r>
            <a:r>
              <a:rPr kumimoji="0" lang="el-GR" sz="1400" b="1" i="0" u="none" strike="noStrike" cap="none" normalizeH="0" baseline="0" dirty="0" err="1" smtClean="0">
                <a:ln>
                  <a:noFill/>
                </a:ln>
                <a:solidFill>
                  <a:schemeClr val="tx1"/>
                </a:solidFill>
                <a:effectLst/>
                <a:latin typeface="Century Gothic" pitchFamily="34" charset="0"/>
                <a:ea typeface="Times New Roman" pitchFamily="18" charset="0"/>
                <a:cs typeface="Arial" pitchFamily="34" charset="0"/>
              </a:rPr>
              <a:t>chting</a:t>
            </a:r>
            <a:r>
              <a:rPr kumimoji="0" lang="el-GR" sz="14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a:t>
            </a:r>
            <a:r>
              <a:rPr kumimoji="0" lang="el-GR" sz="1400" b="1" i="0" u="none" strike="noStrike" cap="none" normalizeH="0" baseline="0" dirty="0" err="1" smtClean="0">
                <a:ln>
                  <a:noFill/>
                </a:ln>
                <a:solidFill>
                  <a:schemeClr val="tx1"/>
                </a:solidFill>
                <a:effectLst/>
                <a:latin typeface="Century Gothic" pitchFamily="34" charset="0"/>
                <a:ea typeface="Times New Roman" pitchFamily="18" charset="0"/>
                <a:cs typeface="Arial" pitchFamily="34" charset="0"/>
              </a:rPr>
              <a:t>Association</a:t>
            </a:r>
            <a:r>
              <a:rPr kumimoji="0" lang="el-GR" sz="14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(PYA)</a:t>
            </a:r>
            <a:r>
              <a:rPr kumimoji="0" lang="el-GR" sz="14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για την παροχή εξειδικευμένων πιστοποιήσεων με διεθνή αναγνώριση στον χώρο του </a:t>
            </a:r>
            <a:r>
              <a:rPr kumimoji="0" lang="el-GR" sz="1400" b="0" i="0" u="none" strike="noStrike" cap="none" normalizeH="0" baseline="0" dirty="0" err="1" smtClean="0">
                <a:ln>
                  <a:noFill/>
                </a:ln>
                <a:solidFill>
                  <a:schemeClr val="tx1"/>
                </a:solidFill>
                <a:effectLst/>
                <a:latin typeface="Century Gothic" pitchFamily="34" charset="0"/>
                <a:ea typeface="Times New Roman" pitchFamily="18" charset="0"/>
                <a:cs typeface="Arial" pitchFamily="34" charset="0"/>
              </a:rPr>
              <a:t>Yacht</a:t>
            </a:r>
            <a:r>
              <a:rPr kumimoji="0" lang="el-GR" sz="14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και </a:t>
            </a:r>
            <a:r>
              <a:rPr kumimoji="0" lang="el-GR" sz="1400" b="0" i="0" u="none" strike="noStrike" cap="none" normalizeH="0" baseline="0" dirty="0" err="1" smtClean="0">
                <a:ln>
                  <a:noFill/>
                </a:ln>
                <a:solidFill>
                  <a:schemeClr val="tx1"/>
                </a:solidFill>
                <a:effectLst/>
                <a:latin typeface="Century Gothic" pitchFamily="34" charset="0"/>
                <a:ea typeface="Times New Roman" pitchFamily="18" charset="0"/>
                <a:cs typeface="Arial" pitchFamily="34" charset="0"/>
              </a:rPr>
              <a:t>Superyacht</a:t>
            </a:r>
            <a:r>
              <a:rPr kumimoji="0" lang="el-GR" sz="14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a:t>
            </a:r>
            <a:r>
              <a:rPr kumimoji="0" lang="el-GR" sz="1400" b="0" i="0" u="none" strike="noStrike" cap="none" normalizeH="0" baseline="0" dirty="0" smtClean="0">
                <a:ln>
                  <a:noFill/>
                </a:ln>
                <a:solidFill>
                  <a:schemeClr val="tx1"/>
                </a:solidFill>
                <a:effectLst/>
                <a:latin typeface="Arial" pitchFamily="34" charset="0"/>
                <a:cs typeface="Arial" pitchFamily="34" charset="0"/>
              </a:rPr>
              <a:t> </a:t>
            </a:r>
          </a:p>
        </p:txBody>
      </p:sp>
      <p:pic>
        <p:nvPicPr>
          <p:cNvPr id="4" name="Picture 3" descr="maritime-slider-gr.jpg"/>
          <p:cNvPicPr>
            <a:picLocks noChangeAspect="1"/>
          </p:cNvPicPr>
          <p:nvPr/>
        </p:nvPicPr>
        <p:blipFill>
          <a:blip r:embed="rId2" cstate="print"/>
          <a:stretch>
            <a:fillRect/>
          </a:stretch>
        </p:blipFill>
        <p:spPr>
          <a:xfrm>
            <a:off x="0" y="571500"/>
            <a:ext cx="9144000" cy="3212056"/>
          </a:xfrm>
          <a:prstGeom prst="rect">
            <a:avLst/>
          </a:prstGeom>
        </p:spPr>
      </p:pic>
      <p:grpSp>
        <p:nvGrpSpPr>
          <p:cNvPr id="5" name="Group 5"/>
          <p:cNvGrpSpPr/>
          <p:nvPr/>
        </p:nvGrpSpPr>
        <p:grpSpPr>
          <a:xfrm>
            <a:off x="0" y="0"/>
            <a:ext cx="9144000" cy="770562"/>
            <a:chOff x="0" y="0"/>
            <a:chExt cx="9144000" cy="770562"/>
          </a:xfrm>
        </p:grpSpPr>
        <p:sp>
          <p:nvSpPr>
            <p:cNvPr id="6" name="Rectangle 5"/>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273977" y="102740"/>
            <a:ext cx="6552728" cy="523220"/>
          </a:xfrm>
          <a:prstGeom prst="rect">
            <a:avLst/>
          </a:prstGeom>
        </p:spPr>
        <p:txBody>
          <a:bodyPr wrap="square">
            <a:spAutoFit/>
          </a:bodyPr>
          <a:lstStyle/>
          <a:p>
            <a:pPr algn="ctr"/>
            <a:r>
              <a:rPr lang="el-GR" sz="2800" dirty="0" smtClean="0">
                <a:solidFill>
                  <a:schemeClr val="bg1"/>
                </a:solidFill>
                <a:latin typeface="Century Gothic" pitchFamily="34" charset="0"/>
              </a:rPr>
              <a:t>ΤΕΛΕΥΤΑΙΕΣ ΕΞΕΛΙΞΕΙΣ</a:t>
            </a:r>
            <a:endParaRPr lang="el-GR" sz="2800"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IPPING_LEADERS-invitation_portrait (2).JPG"/>
          <p:cNvPicPr>
            <a:picLocks noChangeAspect="1"/>
          </p:cNvPicPr>
          <p:nvPr/>
        </p:nvPicPr>
        <p:blipFill>
          <a:blip r:embed="rId2" cstate="print"/>
          <a:stretch>
            <a:fillRect/>
          </a:stretch>
        </p:blipFill>
        <p:spPr>
          <a:xfrm>
            <a:off x="0" y="-1"/>
            <a:ext cx="3362157" cy="6858001"/>
          </a:xfrm>
          <a:prstGeom prst="rect">
            <a:avLst/>
          </a:prstGeom>
        </p:spPr>
      </p:pic>
      <p:pic>
        <p:nvPicPr>
          <p:cNvPr id="3" name="Picture 2" descr="DSC_0808_1.jpg"/>
          <p:cNvPicPr>
            <a:picLocks noChangeAspect="1"/>
          </p:cNvPicPr>
          <p:nvPr/>
        </p:nvPicPr>
        <p:blipFill>
          <a:blip r:embed="rId3" cstate="print"/>
          <a:stretch>
            <a:fillRect/>
          </a:stretch>
        </p:blipFill>
        <p:spPr>
          <a:xfrm>
            <a:off x="4040249" y="0"/>
            <a:ext cx="5103750" cy="3645024"/>
          </a:xfrm>
          <a:prstGeom prst="rect">
            <a:avLst/>
          </a:prstGeom>
        </p:spPr>
      </p:pic>
      <p:pic>
        <p:nvPicPr>
          <p:cNvPr id="5" name="Picture 4" descr="photo2.jpg"/>
          <p:cNvPicPr>
            <a:picLocks noChangeAspect="1"/>
          </p:cNvPicPr>
          <p:nvPr/>
        </p:nvPicPr>
        <p:blipFill>
          <a:blip r:embed="rId4"/>
          <a:stretch>
            <a:fillRect/>
          </a:stretch>
        </p:blipFill>
        <p:spPr>
          <a:xfrm>
            <a:off x="4040249" y="3645024"/>
            <a:ext cx="5103750" cy="321297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770562"/>
            <a:chOff x="0" y="0"/>
            <a:chExt cx="9144000" cy="770562"/>
          </a:xfrm>
        </p:grpSpPr>
        <p:sp>
          <p:nvSpPr>
            <p:cNvPr id="7" name="Rectangle 6"/>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8"/>
          <p:cNvGrpSpPr/>
          <p:nvPr/>
        </p:nvGrpSpPr>
        <p:grpSpPr>
          <a:xfrm>
            <a:off x="0" y="761676"/>
            <a:ext cx="9144000" cy="6090615"/>
            <a:chOff x="0" y="761676"/>
            <a:chExt cx="9144000" cy="6090615"/>
          </a:xfrm>
        </p:grpSpPr>
        <p:pic>
          <p:nvPicPr>
            <p:cNvPr id="3" name="Picture 2" descr="slide-egkainia.jpg"/>
            <p:cNvPicPr>
              <a:picLocks noChangeAspect="1"/>
            </p:cNvPicPr>
            <p:nvPr/>
          </p:nvPicPr>
          <p:blipFill>
            <a:blip r:embed="rId2"/>
            <a:stretch>
              <a:fillRect/>
            </a:stretch>
          </p:blipFill>
          <p:spPr>
            <a:xfrm>
              <a:off x="0" y="761676"/>
              <a:ext cx="9144000" cy="6090615"/>
            </a:xfrm>
            <a:prstGeom prst="rect">
              <a:avLst/>
            </a:prstGeom>
          </p:spPr>
        </p:pic>
        <p:sp>
          <p:nvSpPr>
            <p:cNvPr id="4" name="Rectangle 7"/>
            <p:cNvSpPr>
              <a:spLocks noChangeArrowheads="1"/>
            </p:cNvSpPr>
            <p:nvPr/>
          </p:nvSpPr>
          <p:spPr bwMode="auto">
            <a:xfrm>
              <a:off x="4202130" y="2958955"/>
              <a:ext cx="4941870" cy="2354491"/>
            </a:xfrm>
            <a:prstGeom prst="rect">
              <a:avLst/>
            </a:prstGeom>
            <a:solidFill>
              <a:srgbClr val="C00000">
                <a:alpha val="96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2100" i="0" u="none" strike="noStrike" cap="none" normalizeH="0" baseline="0" dirty="0" smtClean="0">
                <a:ln>
                  <a:noFill/>
                </a:ln>
                <a:solidFill>
                  <a:schemeClr val="bg1"/>
                </a:solidFill>
                <a:effectLst/>
                <a:latin typeface="Century Gothic" pitchFamily="34" charset="0"/>
                <a:ea typeface="Times New Roman" pitchFamily="18" charset="0"/>
                <a:cs typeface="Times New Roman" pitchFamily="18" charset="0"/>
              </a:endParaRPr>
            </a:p>
            <a:p>
              <a:pPr algn="r"/>
              <a:r>
                <a:rPr lang="el-GR" sz="2100" dirty="0" smtClean="0">
                  <a:solidFill>
                    <a:schemeClr val="bg1"/>
                  </a:solidFill>
                  <a:latin typeface="Century Gothic" pitchFamily="34" charset="0"/>
                  <a:ea typeface="Times New Roman" pitchFamily="18" charset="0"/>
                  <a:cs typeface="Times New Roman" pitchFamily="18" charset="0"/>
                </a:rPr>
                <a:t>Λαμπρά εγκαίνια της νέας πτέρυγας του </a:t>
              </a:r>
              <a:r>
                <a:rPr lang="en-US" sz="2100" dirty="0" smtClean="0">
                  <a:solidFill>
                    <a:schemeClr val="bg1"/>
                  </a:solidFill>
                  <a:latin typeface="Century Gothic" pitchFamily="34" charset="0"/>
                  <a:ea typeface="Times New Roman" pitchFamily="18" charset="0"/>
                  <a:cs typeface="Times New Roman" pitchFamily="18" charset="0"/>
                </a:rPr>
                <a:t>campus</a:t>
              </a:r>
              <a:r>
                <a:rPr lang="el-GR" sz="2100" dirty="0" smtClean="0">
                  <a:solidFill>
                    <a:schemeClr val="bg1"/>
                  </a:solidFill>
                  <a:latin typeface="Century Gothic" pitchFamily="34" charset="0"/>
                  <a:ea typeface="Times New Roman" pitchFamily="18" charset="0"/>
                  <a:cs typeface="Times New Roman" pitchFamily="18" charset="0"/>
                </a:rPr>
                <a:t> του Μητροπολιτικού Κολλεγίου παρουσία του Προέδρου της Δημοκρατίας</a:t>
              </a:r>
              <a:r>
                <a:rPr kumimoji="0" lang="en-US" sz="2100" i="0" u="none" strike="noStrike" cap="none" normalizeH="0" baseline="0" dirty="0" smtClean="0">
                  <a:ln>
                    <a:noFill/>
                  </a:ln>
                  <a:solidFill>
                    <a:schemeClr val="bg1"/>
                  </a:solidFill>
                  <a:effectLst/>
                  <a:latin typeface="Century Gothic" pitchFamily="34" charset="0"/>
                  <a:ea typeface="Times New Roman" pitchFamily="18" charset="0"/>
                  <a:cs typeface="Times New Roman" pitchFamily="18" charset="0"/>
                </a:rPr>
                <a:t> </a:t>
              </a:r>
              <a:endParaRPr kumimoji="0" lang="el-GR" sz="2100" i="0" u="none" strike="noStrike" cap="none" normalizeH="0" baseline="0" dirty="0" smtClean="0">
                <a:ln>
                  <a:noFill/>
                </a:ln>
                <a:solidFill>
                  <a:schemeClr val="bg1"/>
                </a:solidFill>
                <a:effectLst/>
                <a:latin typeface="Century Gothic" pitchFamily="34" charset="0"/>
                <a:ea typeface="Times New Roman" pitchFamily="18" charset="0"/>
                <a:cs typeface="Times New Roman" pitchFamily="18" charset="0"/>
              </a:endParaRPr>
            </a:p>
            <a:p>
              <a:pPr algn="r"/>
              <a:r>
                <a:rPr lang="en-US" sz="2100" dirty="0" smtClean="0">
                  <a:solidFill>
                    <a:schemeClr val="bg1"/>
                  </a:solidFill>
                  <a:latin typeface="Century Gothic" pitchFamily="34" charset="0"/>
                  <a:cs typeface="Times New Roman" pitchFamily="18" charset="0"/>
                </a:rPr>
                <a:t>(</a:t>
              </a:r>
              <a:r>
                <a:rPr lang="el-GR" sz="2100" dirty="0" smtClean="0">
                  <a:solidFill>
                    <a:schemeClr val="bg1"/>
                  </a:solidFill>
                  <a:latin typeface="Century Gothic" pitchFamily="34" charset="0"/>
                  <a:cs typeface="Times New Roman" pitchFamily="18" charset="0"/>
                </a:rPr>
                <a:t>Σεπτέμβριος</a:t>
              </a:r>
              <a:r>
                <a:rPr lang="en-US" sz="2100" dirty="0" smtClean="0">
                  <a:solidFill>
                    <a:schemeClr val="bg1"/>
                  </a:solidFill>
                  <a:latin typeface="Century Gothic" pitchFamily="34" charset="0"/>
                  <a:cs typeface="Times New Roman" pitchFamily="18" charset="0"/>
                </a:rPr>
                <a:t> 2016)</a:t>
              </a: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2100" i="0" u="none" strike="noStrike" cap="none" normalizeH="0" baseline="0" dirty="0" smtClean="0">
                <a:ln>
                  <a:noFill/>
                </a:ln>
                <a:solidFill>
                  <a:schemeClr val="bg1"/>
                </a:solidFill>
                <a:effectLst/>
                <a:latin typeface="Century Gothic" pitchFamily="34" charset="0"/>
                <a:cs typeface="Arial" pitchFamily="34" charset="0"/>
              </a:endParaRPr>
            </a:p>
          </p:txBody>
        </p:sp>
      </p:grpSp>
      <p:sp>
        <p:nvSpPr>
          <p:cNvPr id="10" name="Rectangle 9"/>
          <p:cNvSpPr/>
          <p:nvPr/>
        </p:nvSpPr>
        <p:spPr>
          <a:xfrm>
            <a:off x="1273977" y="102740"/>
            <a:ext cx="6552728" cy="523220"/>
          </a:xfrm>
          <a:prstGeom prst="rect">
            <a:avLst/>
          </a:prstGeom>
        </p:spPr>
        <p:txBody>
          <a:bodyPr wrap="square">
            <a:spAutoFit/>
          </a:bodyPr>
          <a:lstStyle/>
          <a:p>
            <a:pPr algn="ctr"/>
            <a:r>
              <a:rPr lang="el-GR" sz="2800" dirty="0" smtClean="0">
                <a:solidFill>
                  <a:schemeClr val="bg1"/>
                </a:solidFill>
                <a:latin typeface="Century Gothic" pitchFamily="34" charset="0"/>
              </a:rPr>
              <a:t>ΤΕΛΕΥΤΑΙΕΣ ΕΞΕΛΙΞΕΙΣ</a:t>
            </a:r>
            <a:endParaRPr lang="el-GR" sz="2800" dirty="0">
              <a:solidFill>
                <a:schemeClr val="bg1"/>
              </a:solidFill>
            </a:endParaRPr>
          </a:p>
        </p:txBody>
      </p:sp>
      <p:pic>
        <p:nvPicPr>
          <p:cNvPr id="11" name="Picture 10" descr="logoamcgreek-final.jpg"/>
          <p:cNvPicPr>
            <a:picLocks noChangeAspect="1"/>
          </p:cNvPicPr>
          <p:nvPr/>
        </p:nvPicPr>
        <p:blipFill>
          <a:blip r:embed="rId3"/>
          <a:stretch>
            <a:fillRect/>
          </a:stretch>
        </p:blipFill>
        <p:spPr>
          <a:xfrm>
            <a:off x="45024" y="6296820"/>
            <a:ext cx="1722132" cy="52008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0" y="0"/>
            <a:ext cx="9144000" cy="770562"/>
            <a:chOff x="0" y="0"/>
            <a:chExt cx="9144000" cy="770562"/>
          </a:xfrm>
        </p:grpSpPr>
        <p:sp>
          <p:nvSpPr>
            <p:cNvPr id="10" name="Rectangle 9"/>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2"/>
          <p:cNvSpPr>
            <a:spLocks noGrp="1" noChangeArrowheads="1"/>
          </p:cNvSpPr>
          <p:nvPr>
            <p:ph type="title"/>
          </p:nvPr>
        </p:nvSpPr>
        <p:spPr/>
        <p:txBody>
          <a:bodyPr/>
          <a:lstStyle/>
          <a:p>
            <a:pPr eaLnBrk="1" hangingPunct="1">
              <a:defRPr/>
            </a:pPr>
            <a:r>
              <a:rPr lang="en-US" sz="2800" i="1" dirty="0" smtClean="0">
                <a:solidFill>
                  <a:schemeClr val="tx1"/>
                </a:solidFill>
                <a:latin typeface="Century Gothic" pitchFamily="34" charset="0"/>
              </a:rPr>
              <a:t> </a:t>
            </a:r>
            <a:endParaRPr lang="en-US" sz="4000" i="1" dirty="0" smtClean="0">
              <a:solidFill>
                <a:schemeClr val="tx1"/>
              </a:solidFill>
              <a:latin typeface="Century Gothic" pitchFamily="34" charset="0"/>
            </a:endParaRPr>
          </a:p>
        </p:txBody>
      </p:sp>
      <p:graphicFrame>
        <p:nvGraphicFramePr>
          <p:cNvPr id="13" name="Diagram 12"/>
          <p:cNvGraphicFramePr/>
          <p:nvPr/>
        </p:nvGraphicFramePr>
        <p:xfrm>
          <a:off x="488022" y="1212068"/>
          <a:ext cx="8229600" cy="4818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14" descr="iek-akmi-logo-sxolis1.png"/>
          <p:cNvPicPr>
            <a:picLocks noChangeAspect="1"/>
          </p:cNvPicPr>
          <p:nvPr/>
        </p:nvPicPr>
        <p:blipFill>
          <a:blip r:embed="rId7"/>
          <a:stretch>
            <a:fillRect/>
          </a:stretch>
        </p:blipFill>
        <p:spPr>
          <a:xfrm>
            <a:off x="1088127" y="4097137"/>
            <a:ext cx="2096864" cy="405394"/>
          </a:xfrm>
          <a:prstGeom prst="rect">
            <a:avLst/>
          </a:prstGeom>
        </p:spPr>
      </p:pic>
      <p:sp>
        <p:nvSpPr>
          <p:cNvPr id="16" name="Rectangle 15"/>
          <p:cNvSpPr/>
          <p:nvPr/>
        </p:nvSpPr>
        <p:spPr>
          <a:xfrm>
            <a:off x="3842534" y="1489757"/>
            <a:ext cx="3883632" cy="1815882"/>
          </a:xfrm>
          <a:prstGeom prst="rect">
            <a:avLst/>
          </a:prstGeom>
        </p:spPr>
        <p:txBody>
          <a:bodyPr wrap="square">
            <a:spAutoFit/>
          </a:bodyPr>
          <a:lstStyle/>
          <a:p>
            <a:pPr lvl="0" algn="ctr"/>
            <a:r>
              <a:rPr lang="el-GR" sz="1600" dirty="0" smtClean="0">
                <a:solidFill>
                  <a:schemeClr val="tx1">
                    <a:lumMod val="85000"/>
                    <a:lumOff val="15000"/>
                  </a:schemeClr>
                </a:solidFill>
                <a:latin typeface="Century Gothic" pitchFamily="34" charset="0"/>
              </a:rPr>
              <a:t>Κορυφαίος οργανισμός Τριτοβάθμιας εκπαίδευσης, συνεργαζόμενος με διακεκριμένα δημόσια βρετανικά Πανεπιστήμια</a:t>
            </a:r>
            <a:endParaRPr lang="en-GB" sz="1600" dirty="0" smtClean="0">
              <a:solidFill>
                <a:schemeClr val="tx1">
                  <a:lumMod val="85000"/>
                  <a:lumOff val="15000"/>
                </a:schemeClr>
              </a:solidFill>
              <a:latin typeface="Century Gothic" pitchFamily="34" charset="0"/>
            </a:endParaRPr>
          </a:p>
          <a:p>
            <a:pPr lvl="0" algn="ctr"/>
            <a:r>
              <a:rPr lang="en-GB" sz="1600" b="1" dirty="0" smtClean="0">
                <a:solidFill>
                  <a:srgbClr val="C00000"/>
                </a:solidFill>
                <a:effectLst>
                  <a:outerShdw blurRad="38100" dist="38100" dir="2700000" algn="tl">
                    <a:srgbClr val="000000">
                      <a:alpha val="43137"/>
                    </a:srgbClr>
                  </a:outerShdw>
                </a:effectLst>
                <a:latin typeface="Century Gothic" pitchFamily="34" charset="0"/>
              </a:rPr>
              <a:t>5.80</a:t>
            </a:r>
            <a:r>
              <a:rPr lang="el-GR" sz="1600" b="1" dirty="0">
                <a:solidFill>
                  <a:srgbClr val="C00000"/>
                </a:solidFill>
                <a:effectLst>
                  <a:outerShdw blurRad="38100" dist="38100" dir="2700000" algn="tl">
                    <a:srgbClr val="000000">
                      <a:alpha val="43137"/>
                    </a:srgbClr>
                  </a:outerShdw>
                </a:effectLst>
                <a:latin typeface="Century Gothic" pitchFamily="34" charset="0"/>
              </a:rPr>
              <a:t>0</a:t>
            </a:r>
            <a:endParaRPr lang="en-GB" sz="1600" dirty="0" smtClean="0">
              <a:solidFill>
                <a:srgbClr val="C00000"/>
              </a:solidFill>
              <a:effectLst>
                <a:outerShdw blurRad="38100" dist="38100" dir="2700000" algn="tl">
                  <a:srgbClr val="000000">
                    <a:alpha val="43137"/>
                  </a:srgbClr>
                </a:outerShdw>
              </a:effectLst>
              <a:latin typeface="Century Gothic" pitchFamily="34" charset="0"/>
            </a:endParaRPr>
          </a:p>
          <a:p>
            <a:pPr lvl="0" algn="ctr"/>
            <a:r>
              <a:rPr lang="el-GR" sz="1600" dirty="0" smtClean="0">
                <a:solidFill>
                  <a:schemeClr val="tx1">
                    <a:lumMod val="85000"/>
                    <a:lumOff val="15000"/>
                  </a:schemeClr>
                </a:solidFill>
                <a:latin typeface="Century Gothic" pitchFamily="34" charset="0"/>
              </a:rPr>
              <a:t>Φοιτητές σε Μαρούσι, Αθήνα, Πειραιά και Θεσσαλονίκη</a:t>
            </a:r>
            <a:r>
              <a:rPr lang="en-GB" sz="1600" dirty="0" smtClean="0">
                <a:solidFill>
                  <a:schemeClr val="tx1">
                    <a:lumMod val="85000"/>
                    <a:lumOff val="15000"/>
                  </a:schemeClr>
                </a:solidFill>
                <a:latin typeface="Century Gothic" pitchFamily="34" charset="0"/>
              </a:rPr>
              <a:t>. </a:t>
            </a:r>
            <a:endParaRPr lang="en-US" sz="1600" dirty="0">
              <a:solidFill>
                <a:schemeClr val="tx1">
                  <a:lumMod val="85000"/>
                  <a:lumOff val="15000"/>
                </a:schemeClr>
              </a:solidFill>
              <a:latin typeface="Century Gothic" pitchFamily="34" charset="0"/>
            </a:endParaRPr>
          </a:p>
        </p:txBody>
      </p:sp>
      <p:sp>
        <p:nvSpPr>
          <p:cNvPr id="17" name="Rectangle 16"/>
          <p:cNvSpPr/>
          <p:nvPr/>
        </p:nvSpPr>
        <p:spPr>
          <a:xfrm>
            <a:off x="3842533" y="4086863"/>
            <a:ext cx="4160643" cy="1585049"/>
          </a:xfrm>
          <a:prstGeom prst="rect">
            <a:avLst/>
          </a:prstGeom>
        </p:spPr>
        <p:txBody>
          <a:bodyPr wrap="square">
            <a:spAutoFit/>
          </a:bodyPr>
          <a:lstStyle/>
          <a:p>
            <a:pPr lvl="0" algn="ctr">
              <a:spcAft>
                <a:spcPts val="0"/>
              </a:spcAft>
            </a:pPr>
            <a:r>
              <a:rPr lang="el-GR" sz="1600" dirty="0" smtClean="0">
                <a:solidFill>
                  <a:schemeClr val="tx1">
                    <a:lumMod val="85000"/>
                    <a:lumOff val="15000"/>
                  </a:schemeClr>
                </a:solidFill>
                <a:latin typeface="Century Gothic" pitchFamily="34" charset="0"/>
              </a:rPr>
              <a:t>Το μεγαλύτερο ΙΕΚ στην Ελλάδα!</a:t>
            </a:r>
          </a:p>
          <a:p>
            <a:pPr lvl="0" algn="ctr">
              <a:spcAft>
                <a:spcPts val="0"/>
              </a:spcAft>
            </a:pPr>
            <a:endParaRPr lang="en-GB" sz="700" dirty="0" smtClean="0">
              <a:solidFill>
                <a:schemeClr val="tx1">
                  <a:lumMod val="85000"/>
                  <a:lumOff val="15000"/>
                </a:schemeClr>
              </a:solidFill>
              <a:latin typeface="Century Gothic" pitchFamily="34" charset="0"/>
            </a:endParaRPr>
          </a:p>
          <a:p>
            <a:pPr lvl="0" algn="ctr">
              <a:spcAft>
                <a:spcPts val="0"/>
              </a:spcAft>
            </a:pPr>
            <a:r>
              <a:rPr lang="en-GB" sz="1600" b="1" dirty="0" smtClean="0">
                <a:solidFill>
                  <a:schemeClr val="tx2">
                    <a:lumMod val="60000"/>
                    <a:lumOff val="40000"/>
                  </a:schemeClr>
                </a:solidFill>
                <a:effectLst>
                  <a:outerShdw blurRad="38100" dist="38100" dir="2700000" algn="tl">
                    <a:srgbClr val="000000">
                      <a:alpha val="43137"/>
                    </a:srgbClr>
                  </a:outerShdw>
                </a:effectLst>
                <a:latin typeface="Century Gothic" pitchFamily="34" charset="0"/>
              </a:rPr>
              <a:t>14,6</a:t>
            </a:r>
            <a:r>
              <a:rPr lang="el-GR" sz="1600" b="1" dirty="0" smtClean="0">
                <a:solidFill>
                  <a:schemeClr val="tx2">
                    <a:lumMod val="60000"/>
                    <a:lumOff val="40000"/>
                  </a:schemeClr>
                </a:solidFill>
                <a:effectLst>
                  <a:outerShdw blurRad="38100" dist="38100" dir="2700000" algn="tl">
                    <a:srgbClr val="000000">
                      <a:alpha val="43137"/>
                    </a:srgbClr>
                  </a:outerShdw>
                </a:effectLst>
                <a:latin typeface="Century Gothic" pitchFamily="34" charset="0"/>
              </a:rPr>
              <a:t>61 </a:t>
            </a:r>
            <a:endParaRPr lang="en-GB" sz="1600" b="1" dirty="0" smtClean="0">
              <a:solidFill>
                <a:schemeClr val="tx2">
                  <a:lumMod val="60000"/>
                  <a:lumOff val="40000"/>
                </a:schemeClr>
              </a:solidFill>
              <a:effectLst>
                <a:outerShdw blurRad="38100" dist="38100" dir="2700000" algn="tl">
                  <a:srgbClr val="000000">
                    <a:alpha val="43137"/>
                  </a:srgbClr>
                </a:outerShdw>
              </a:effectLst>
              <a:latin typeface="Century Gothic" pitchFamily="34" charset="0"/>
            </a:endParaRPr>
          </a:p>
          <a:p>
            <a:pPr lvl="0" algn="ctr">
              <a:spcAft>
                <a:spcPts val="0"/>
              </a:spcAft>
            </a:pPr>
            <a:r>
              <a:rPr lang="el-GR" sz="1600" dirty="0" smtClean="0">
                <a:solidFill>
                  <a:schemeClr val="tx1">
                    <a:lumMod val="85000"/>
                    <a:lumOff val="15000"/>
                  </a:schemeClr>
                </a:solidFill>
                <a:latin typeface="Century Gothic" pitchFamily="34" charset="0"/>
              </a:rPr>
              <a:t>Σπουδαστές σε Αθήνα, Πειραιά, Θεσσαλονίκη, </a:t>
            </a:r>
            <a:r>
              <a:rPr lang="el-GR" sz="1600" dirty="0" smtClean="0">
                <a:solidFill>
                  <a:schemeClr val="tx1">
                    <a:lumMod val="85000"/>
                    <a:lumOff val="15000"/>
                  </a:schemeClr>
                </a:solidFill>
                <a:latin typeface="Century Gothic" pitchFamily="34" charset="0"/>
              </a:rPr>
              <a:t>Κρήτη, Λάρισα</a:t>
            </a:r>
            <a:r>
              <a:rPr lang="el-GR" sz="1600" dirty="0">
                <a:solidFill>
                  <a:schemeClr val="tx1">
                    <a:lumMod val="85000"/>
                    <a:lumOff val="15000"/>
                  </a:schemeClr>
                </a:solidFill>
                <a:latin typeface="Century Gothic" pitchFamily="34" charset="0"/>
              </a:rPr>
              <a:t> </a:t>
            </a:r>
            <a:r>
              <a:rPr lang="el-GR" sz="1600" dirty="0" smtClean="0">
                <a:solidFill>
                  <a:schemeClr val="tx1">
                    <a:lumMod val="85000"/>
                    <a:lumOff val="15000"/>
                  </a:schemeClr>
                </a:solidFill>
                <a:latin typeface="Century Gothic" pitchFamily="34" charset="0"/>
              </a:rPr>
              <a:t>και Ρόδο. </a:t>
            </a:r>
            <a:endParaRPr lang="el-GR" sz="1600" dirty="0" smtClean="0">
              <a:solidFill>
                <a:schemeClr val="tx1">
                  <a:lumMod val="85000"/>
                  <a:lumOff val="15000"/>
                </a:schemeClr>
              </a:solidFill>
              <a:latin typeface="Century Gothic" pitchFamily="34" charset="0"/>
            </a:endParaRPr>
          </a:p>
          <a:p>
            <a:pPr lvl="0" algn="ctr">
              <a:spcAft>
                <a:spcPts val="0"/>
              </a:spcAft>
            </a:pPr>
            <a:endParaRPr lang="el-GR" sz="1000" b="1" dirty="0" smtClean="0">
              <a:solidFill>
                <a:schemeClr val="tx1">
                  <a:lumMod val="85000"/>
                  <a:lumOff val="15000"/>
                </a:schemeClr>
              </a:solidFill>
              <a:effectLst>
                <a:outerShdw blurRad="38100" dist="38100" dir="2700000" algn="tl">
                  <a:srgbClr val="000000">
                    <a:alpha val="43137"/>
                  </a:srgbClr>
                </a:outerShdw>
              </a:effectLst>
              <a:latin typeface="Century Gothic" pitchFamily="34" charset="0"/>
            </a:endParaRPr>
          </a:p>
          <a:p>
            <a:pPr lvl="0" algn="ctr">
              <a:spcAft>
                <a:spcPts val="0"/>
              </a:spcAft>
            </a:pPr>
            <a:r>
              <a:rPr lang="en-GB" sz="1600" b="1" dirty="0" smtClean="0">
                <a:solidFill>
                  <a:schemeClr val="tx2">
                    <a:lumMod val="60000"/>
                    <a:lumOff val="40000"/>
                  </a:schemeClr>
                </a:solidFill>
                <a:effectLst>
                  <a:outerShdw blurRad="38100" dist="38100" dir="2700000" algn="tl">
                    <a:srgbClr val="000000">
                      <a:alpha val="43137"/>
                    </a:srgbClr>
                  </a:outerShdw>
                </a:effectLst>
                <a:latin typeface="Century Gothic" pitchFamily="34" charset="0"/>
              </a:rPr>
              <a:t>48% </a:t>
            </a:r>
            <a:r>
              <a:rPr lang="en-GB" sz="1600" dirty="0" smtClean="0">
                <a:solidFill>
                  <a:schemeClr val="tx1">
                    <a:lumMod val="85000"/>
                    <a:lumOff val="15000"/>
                  </a:schemeClr>
                </a:solidFill>
                <a:latin typeface="Century Gothic" pitchFamily="34" charset="0"/>
              </a:rPr>
              <a:t>of total unit market share.</a:t>
            </a:r>
            <a:endParaRPr lang="en-US" sz="1600" dirty="0">
              <a:solidFill>
                <a:schemeClr val="tx1">
                  <a:lumMod val="85000"/>
                  <a:lumOff val="15000"/>
                </a:schemeClr>
              </a:solidFill>
              <a:latin typeface="Century Gothic" pitchFamily="34" charset="0"/>
            </a:endParaRPr>
          </a:p>
        </p:txBody>
      </p:sp>
      <p:pic>
        <p:nvPicPr>
          <p:cNvPr id="12" name="Picture 11" descr="logoamcgreek-final-WHITE.png"/>
          <p:cNvPicPr>
            <a:picLocks noChangeAspect="1"/>
          </p:cNvPicPr>
          <p:nvPr/>
        </p:nvPicPr>
        <p:blipFill>
          <a:blip r:embed="rId8"/>
          <a:stretch>
            <a:fillRect/>
          </a:stretch>
        </p:blipFill>
        <p:spPr>
          <a:xfrm>
            <a:off x="1088127" y="1383925"/>
            <a:ext cx="2102602" cy="530907"/>
          </a:xfrm>
          <a:prstGeom prst="rect">
            <a:avLst/>
          </a:prstGeom>
        </p:spPr>
      </p:pic>
      <p:sp>
        <p:nvSpPr>
          <p:cNvPr id="18" name="Title 1"/>
          <p:cNvSpPr txBox="1">
            <a:spLocks noChangeArrowheads="1"/>
          </p:cNvSpPr>
          <p:nvPr/>
        </p:nvSpPr>
        <p:spPr bwMode="auto">
          <a:xfrm>
            <a:off x="246580" y="171897"/>
            <a:ext cx="8137132" cy="536635"/>
          </a:xfrm>
          <a:prstGeom prst="rect">
            <a:avLst/>
          </a:prstGeom>
          <a:noFill/>
          <a:ln w="9525">
            <a:noFill/>
            <a:miter lim="800000"/>
            <a:headEnd/>
            <a:tailEnd/>
          </a:ln>
        </p:spPr>
        <p:txBody>
          <a:bodyPr anchor="ctr"/>
          <a:lstStyle/>
          <a:p>
            <a:pPr algn="ctr">
              <a:defRPr/>
            </a:pPr>
            <a:r>
              <a:rPr lang="el-GR" altLang="zh-HK" sz="2500" dirty="0" smtClean="0">
                <a:solidFill>
                  <a:schemeClr val="bg1"/>
                </a:solidFill>
                <a:latin typeface="Century Gothic" pitchFamily="34" charset="0"/>
                <a:ea typeface="新細明體" charset="-120"/>
                <a:cs typeface="Arial" charset="0"/>
              </a:rPr>
              <a:t>ΕΚΠΑΙΔΕΥΤΙΚΟΣ </a:t>
            </a:r>
            <a:r>
              <a:rPr lang="el-GR" altLang="zh-HK" sz="2500" dirty="0" smtClean="0">
                <a:solidFill>
                  <a:schemeClr val="bg1"/>
                </a:solidFill>
                <a:latin typeface="Century Gothic" pitchFamily="34" charset="0"/>
                <a:ea typeface="新細明體" charset="-120"/>
                <a:cs typeface="Arial" charset="0"/>
              </a:rPr>
              <a:t>ΟΜΙΛΟΣ </a:t>
            </a:r>
            <a:r>
              <a:rPr lang="el-GR" altLang="zh-HK" sz="2500" dirty="0" smtClean="0">
                <a:solidFill>
                  <a:schemeClr val="bg1"/>
                </a:solidFill>
                <a:latin typeface="Century Gothic" pitchFamily="34" charset="0"/>
                <a:ea typeface="新細明體" charset="-120"/>
                <a:cs typeface="Arial" charset="0"/>
              </a:rPr>
              <a:t>ΜΗΤΡΟΠΟΛΙΤΙΚΟ-</a:t>
            </a:r>
            <a:r>
              <a:rPr lang="el-GR" altLang="zh-HK" sz="2500" dirty="0" smtClean="0">
                <a:solidFill>
                  <a:schemeClr val="bg1"/>
                </a:solidFill>
                <a:latin typeface="Century Gothic" pitchFamily="34" charset="0"/>
                <a:ea typeface="新細明體" charset="-120"/>
                <a:cs typeface="Arial" charset="0"/>
              </a:rPr>
              <a:t>ΑΚΜΗ</a:t>
            </a:r>
            <a:endParaRPr lang="en-US" altLang="zh-HK" sz="2500" dirty="0">
              <a:solidFill>
                <a:schemeClr val="bg1"/>
              </a:solidFill>
              <a:latin typeface="Century Gothic" pitchFamily="34" charset="0"/>
              <a:ea typeface="新細明體" charset="-120"/>
              <a:cs typeface="Arial" charset="0"/>
            </a:endParaRPr>
          </a:p>
        </p:txBody>
      </p:sp>
      <p:pic>
        <p:nvPicPr>
          <p:cNvPr id="19" name="Picture 18" descr="logoamcgreek-final.jpg"/>
          <p:cNvPicPr>
            <a:picLocks noChangeAspect="1"/>
          </p:cNvPicPr>
          <p:nvPr/>
        </p:nvPicPr>
        <p:blipFill>
          <a:blip r:embed="rId9"/>
          <a:stretch>
            <a:fillRect/>
          </a:stretch>
        </p:blipFill>
        <p:spPr>
          <a:xfrm>
            <a:off x="3927" y="6348190"/>
            <a:ext cx="1722132" cy="520084"/>
          </a:xfrm>
          <a:prstGeom prst="rect">
            <a:avLst/>
          </a:prstGeom>
        </p:spPr>
      </p:pic>
    </p:spTree>
    <p:extLst>
      <p:ext uri="{BB962C8B-B14F-4D97-AF65-F5344CB8AC3E}">
        <p14:creationId xmlns:p14="http://schemas.microsoft.com/office/powerpoint/2010/main" val="3202151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_5630.jpg"/>
          <p:cNvPicPr/>
          <p:nvPr/>
        </p:nvPicPr>
        <p:blipFill>
          <a:blip r:embed="rId3" cstate="print"/>
          <a:stretch>
            <a:fillRect/>
          </a:stretch>
        </p:blipFill>
        <p:spPr>
          <a:xfrm>
            <a:off x="0" y="0"/>
            <a:ext cx="4479534" cy="2897312"/>
          </a:xfrm>
          <a:prstGeom prst="rect">
            <a:avLst/>
          </a:prstGeom>
        </p:spPr>
      </p:pic>
      <p:pic>
        <p:nvPicPr>
          <p:cNvPr id="7" name="Picture 6" descr="DAR_5592.jpg"/>
          <p:cNvPicPr/>
          <p:nvPr/>
        </p:nvPicPr>
        <p:blipFill>
          <a:blip r:embed="rId4" cstate="print">
            <a:lum bright="15000" contrast="4000"/>
          </a:blip>
          <a:stretch>
            <a:fillRect/>
          </a:stretch>
        </p:blipFill>
        <p:spPr>
          <a:xfrm>
            <a:off x="0" y="2895216"/>
            <a:ext cx="4479534" cy="2975693"/>
          </a:xfrm>
          <a:prstGeom prst="rect">
            <a:avLst/>
          </a:prstGeom>
        </p:spPr>
      </p:pic>
      <p:pic>
        <p:nvPicPr>
          <p:cNvPr id="8" name="Picture 7" descr="DAR_5478_low.jpg"/>
          <p:cNvPicPr/>
          <p:nvPr/>
        </p:nvPicPr>
        <p:blipFill>
          <a:blip r:embed="rId5" cstate="print"/>
          <a:stretch>
            <a:fillRect/>
          </a:stretch>
        </p:blipFill>
        <p:spPr>
          <a:xfrm>
            <a:off x="4479534" y="0"/>
            <a:ext cx="4664467" cy="2897312"/>
          </a:xfrm>
          <a:prstGeom prst="rect">
            <a:avLst/>
          </a:prstGeom>
        </p:spPr>
      </p:pic>
      <p:pic>
        <p:nvPicPr>
          <p:cNvPr id="10" name="Picture 9" descr="PAP_0643.jpg"/>
          <p:cNvPicPr>
            <a:picLocks noChangeAspect="1"/>
          </p:cNvPicPr>
          <p:nvPr/>
        </p:nvPicPr>
        <p:blipFill>
          <a:blip r:embed="rId6" cstate="print"/>
          <a:stretch>
            <a:fillRect/>
          </a:stretch>
        </p:blipFill>
        <p:spPr>
          <a:xfrm>
            <a:off x="4479534" y="2897313"/>
            <a:ext cx="4664467" cy="2973597"/>
          </a:xfrm>
          <a:prstGeom prst="rect">
            <a:avLst/>
          </a:prstGeom>
        </p:spPr>
      </p:pic>
      <p:pic>
        <p:nvPicPr>
          <p:cNvPr id="11" name="Picture 10" descr="logoamcgreek-final.jpg"/>
          <p:cNvPicPr>
            <a:picLocks noChangeAspect="1"/>
          </p:cNvPicPr>
          <p:nvPr/>
        </p:nvPicPr>
        <p:blipFill>
          <a:blip r:embed="rId7"/>
          <a:stretch>
            <a:fillRect/>
          </a:stretch>
        </p:blipFill>
        <p:spPr>
          <a:xfrm>
            <a:off x="45024" y="6296820"/>
            <a:ext cx="1722132" cy="520084"/>
          </a:xfrm>
          <a:prstGeom prst="rect">
            <a:avLst/>
          </a:prstGeom>
        </p:spPr>
      </p:pic>
    </p:spTree>
    <p:extLst>
      <p:ext uri="{BB962C8B-B14F-4D97-AF65-F5344CB8AC3E}">
        <p14:creationId xmlns:p14="http://schemas.microsoft.com/office/powerpoint/2010/main" val="2494911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eader-slider-warsash.jpg"/>
          <p:cNvPicPr>
            <a:picLocks noChangeAspect="1"/>
          </p:cNvPicPr>
          <p:nvPr/>
        </p:nvPicPr>
        <p:blipFill>
          <a:blip r:embed="rId2"/>
          <a:stretch>
            <a:fillRect/>
          </a:stretch>
        </p:blipFill>
        <p:spPr>
          <a:xfrm>
            <a:off x="0" y="774104"/>
            <a:ext cx="9144000" cy="6090615"/>
          </a:xfrm>
          <a:prstGeom prst="rect">
            <a:avLst/>
          </a:prstGeom>
        </p:spPr>
      </p:pic>
      <p:grpSp>
        <p:nvGrpSpPr>
          <p:cNvPr id="2" name="Group 5"/>
          <p:cNvGrpSpPr/>
          <p:nvPr/>
        </p:nvGrpSpPr>
        <p:grpSpPr>
          <a:xfrm>
            <a:off x="0" y="0"/>
            <a:ext cx="9144000" cy="770562"/>
            <a:chOff x="0" y="0"/>
            <a:chExt cx="9144000" cy="770562"/>
          </a:xfrm>
        </p:grpSpPr>
        <p:sp>
          <p:nvSpPr>
            <p:cNvPr id="7" name="Rectangle 6"/>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2363057" y="4592541"/>
            <a:ext cx="6590871" cy="2057358"/>
          </a:xfrm>
          <a:prstGeom prst="rect">
            <a:avLst/>
          </a:prstGeom>
          <a:solidFill>
            <a:schemeClr val="bg1">
              <a:alpha val="92000"/>
            </a:schemeClr>
          </a:solidFill>
        </p:spPr>
        <p:txBody>
          <a:bodyPr wrap="square">
            <a:spAutoFit/>
          </a:bodyPr>
          <a:lstStyle/>
          <a:p>
            <a:pPr algn="just">
              <a:lnSpc>
                <a:spcPct val="114000"/>
              </a:lnSpc>
            </a:pPr>
            <a:r>
              <a:rPr lang="el-GR" sz="1600" dirty="0" smtClean="0">
                <a:solidFill>
                  <a:schemeClr val="tx1">
                    <a:lumMod val="85000"/>
                    <a:lumOff val="15000"/>
                  </a:schemeClr>
                </a:solidFill>
                <a:latin typeface="Century Gothic" pitchFamily="34" charset="0"/>
              </a:rPr>
              <a:t>Το Μητροπολιτικό Κολλέγιο, στο πλαίσιο συνεχούς ανάπτυξης και εξέλιξής του, προσφέρει </a:t>
            </a:r>
            <a:r>
              <a:rPr lang="el-GR" sz="1600" b="1" dirty="0" smtClean="0">
                <a:solidFill>
                  <a:schemeClr val="tx1">
                    <a:lumMod val="85000"/>
                    <a:lumOff val="15000"/>
                  </a:schemeClr>
                </a:solidFill>
                <a:latin typeface="Century Gothic" pitchFamily="34" charset="0"/>
              </a:rPr>
              <a:t>για πρώτη φορά στην Ελλάδα </a:t>
            </a:r>
            <a:r>
              <a:rPr lang="el-GR" sz="1600" dirty="0" smtClean="0">
                <a:solidFill>
                  <a:schemeClr val="tx1">
                    <a:lumMod val="85000"/>
                    <a:lumOff val="15000"/>
                  </a:schemeClr>
                </a:solidFill>
                <a:latin typeface="Century Gothic" pitchFamily="34" charset="0"/>
              </a:rPr>
              <a:t>δύο νέα πανεπιστημιακά προγράμματα σπουδών, σε συνεργασία με την </a:t>
            </a:r>
            <a:r>
              <a:rPr lang="el-GR" sz="1600" b="1" dirty="0" smtClean="0">
                <a:solidFill>
                  <a:schemeClr val="tx1">
                    <a:lumMod val="85000"/>
                    <a:lumOff val="15000"/>
                  </a:schemeClr>
                </a:solidFill>
                <a:latin typeface="Century Gothic" pitchFamily="34" charset="0"/>
              </a:rPr>
              <a:t>παγκοσμίως γνωστή βρετανική Ναυτική Ακαδημία Warsash του </a:t>
            </a:r>
            <a:r>
              <a:rPr lang="el-GR" sz="1600" b="1" dirty="0" err="1" smtClean="0">
                <a:solidFill>
                  <a:schemeClr val="tx1">
                    <a:lumMod val="85000"/>
                    <a:lumOff val="15000"/>
                  </a:schemeClr>
                </a:solidFill>
                <a:latin typeface="Century Gothic" pitchFamily="34" charset="0"/>
              </a:rPr>
              <a:t>Solent</a:t>
            </a:r>
            <a:r>
              <a:rPr lang="el-GR" sz="1600" b="1" dirty="0" smtClean="0">
                <a:solidFill>
                  <a:schemeClr val="tx1">
                    <a:lumMod val="85000"/>
                    <a:lumOff val="15000"/>
                  </a:schemeClr>
                </a:solidFill>
                <a:latin typeface="Century Gothic" pitchFamily="34" charset="0"/>
              </a:rPr>
              <a:t> </a:t>
            </a:r>
            <a:r>
              <a:rPr lang="el-GR" sz="1600" b="1" dirty="0" err="1" smtClean="0">
                <a:solidFill>
                  <a:schemeClr val="tx1">
                    <a:lumMod val="85000"/>
                    <a:lumOff val="15000"/>
                  </a:schemeClr>
                </a:solidFill>
                <a:latin typeface="Century Gothic" pitchFamily="34" charset="0"/>
              </a:rPr>
              <a:t>University</a:t>
            </a:r>
            <a:r>
              <a:rPr lang="el-GR" sz="1600" b="1" dirty="0" smtClean="0">
                <a:solidFill>
                  <a:schemeClr val="tx1">
                    <a:lumMod val="85000"/>
                    <a:lumOff val="15000"/>
                  </a:schemeClr>
                </a:solidFill>
                <a:latin typeface="Century Gothic" pitchFamily="34" charset="0"/>
              </a:rPr>
              <a:t> στο </a:t>
            </a:r>
            <a:r>
              <a:rPr lang="en-US" sz="1600" b="1" dirty="0" smtClean="0">
                <a:solidFill>
                  <a:schemeClr val="tx1">
                    <a:lumMod val="85000"/>
                    <a:lumOff val="15000"/>
                  </a:schemeClr>
                </a:solidFill>
                <a:latin typeface="Century Gothic" pitchFamily="34" charset="0"/>
              </a:rPr>
              <a:t>Southampton</a:t>
            </a:r>
            <a:r>
              <a:rPr lang="el-GR" sz="1600" dirty="0" smtClean="0">
                <a:solidFill>
                  <a:schemeClr val="tx1">
                    <a:lumMod val="85000"/>
                    <a:lumOff val="15000"/>
                  </a:schemeClr>
                </a:solidFill>
                <a:latin typeface="Century Gothic" pitchFamily="34" charset="0"/>
              </a:rPr>
              <a:t>. Πρόκειται για μία από τις </a:t>
            </a:r>
            <a:r>
              <a:rPr lang="el-GR" sz="1600" b="1" dirty="0" smtClean="0">
                <a:solidFill>
                  <a:schemeClr val="tx1">
                    <a:lumMod val="85000"/>
                    <a:lumOff val="15000"/>
                  </a:schemeClr>
                </a:solidFill>
                <a:latin typeface="Century Gothic" pitchFamily="34" charset="0"/>
              </a:rPr>
              <a:t>κορυφαίες σχολές ναυτικής εκπαίδευσης και κατάρτισης </a:t>
            </a:r>
            <a:r>
              <a:rPr lang="el-GR" sz="1600" dirty="0" smtClean="0">
                <a:solidFill>
                  <a:schemeClr val="tx1">
                    <a:lumMod val="85000"/>
                    <a:lumOff val="15000"/>
                  </a:schemeClr>
                </a:solidFill>
                <a:latin typeface="Century Gothic" pitchFamily="34" charset="0"/>
              </a:rPr>
              <a:t>στον κόσμο</a:t>
            </a:r>
            <a:r>
              <a:rPr lang="en-US" sz="1600" dirty="0" smtClean="0">
                <a:solidFill>
                  <a:schemeClr val="tx1">
                    <a:lumMod val="85000"/>
                    <a:lumOff val="15000"/>
                  </a:schemeClr>
                </a:solidFill>
                <a:latin typeface="Century Gothic" pitchFamily="34" charset="0"/>
              </a:rPr>
              <a:t>,</a:t>
            </a:r>
            <a:r>
              <a:rPr lang="el-GR" sz="1600" dirty="0" smtClean="0">
                <a:solidFill>
                  <a:schemeClr val="tx1">
                    <a:lumMod val="85000"/>
                    <a:lumOff val="15000"/>
                  </a:schemeClr>
                </a:solidFill>
                <a:latin typeface="Century Gothic" pitchFamily="34" charset="0"/>
              </a:rPr>
              <a:t> με </a:t>
            </a:r>
            <a:r>
              <a:rPr lang="el-GR" sz="1600" b="1" dirty="0" smtClean="0">
                <a:solidFill>
                  <a:schemeClr val="tx1">
                    <a:lumMod val="85000"/>
                    <a:lumOff val="15000"/>
                  </a:schemeClr>
                </a:solidFill>
                <a:latin typeface="Century Gothic" pitchFamily="34" charset="0"/>
              </a:rPr>
              <a:t>70 χρόνια ιστορίας</a:t>
            </a:r>
            <a:r>
              <a:rPr lang="el-GR" sz="1600" dirty="0" smtClean="0">
                <a:solidFill>
                  <a:schemeClr val="tx1">
                    <a:lumMod val="85000"/>
                    <a:lumOff val="15000"/>
                  </a:schemeClr>
                </a:solidFill>
                <a:latin typeface="Century Gothic" pitchFamily="34" charset="0"/>
              </a:rPr>
              <a:t>.</a:t>
            </a:r>
            <a:endParaRPr lang="en-US" sz="1600" dirty="0">
              <a:solidFill>
                <a:schemeClr val="tx1">
                  <a:lumMod val="85000"/>
                  <a:lumOff val="15000"/>
                </a:schemeClr>
              </a:solidFill>
              <a:latin typeface="Century Gothic" pitchFamily="34" charset="0"/>
            </a:endParaRPr>
          </a:p>
        </p:txBody>
      </p:sp>
      <p:sp>
        <p:nvSpPr>
          <p:cNvPr id="9" name="Rectangle 8"/>
          <p:cNvSpPr/>
          <p:nvPr/>
        </p:nvSpPr>
        <p:spPr>
          <a:xfrm>
            <a:off x="1273977" y="102740"/>
            <a:ext cx="6552728" cy="523220"/>
          </a:xfrm>
          <a:prstGeom prst="rect">
            <a:avLst/>
          </a:prstGeom>
        </p:spPr>
        <p:txBody>
          <a:bodyPr wrap="square">
            <a:spAutoFit/>
          </a:bodyPr>
          <a:lstStyle/>
          <a:p>
            <a:pPr algn="ctr"/>
            <a:r>
              <a:rPr lang="el-GR" sz="2800" dirty="0" smtClean="0">
                <a:solidFill>
                  <a:schemeClr val="bg1"/>
                </a:solidFill>
                <a:latin typeface="Century Gothic" pitchFamily="34" charset="0"/>
              </a:rPr>
              <a:t>ΤΕΛΕΥΤΑΙΕΣ ΕΞΕΛΙΞΕΙΣ</a:t>
            </a:r>
            <a:endParaRPr lang="el-GR" sz="2800" dirty="0">
              <a:solidFill>
                <a:schemeClr val="bg1"/>
              </a:solidFill>
            </a:endParaRPr>
          </a:p>
        </p:txBody>
      </p:sp>
      <p:pic>
        <p:nvPicPr>
          <p:cNvPr id="11" name="Picture 10" descr="warsash-slide-gr.jpg"/>
          <p:cNvPicPr>
            <a:picLocks noChangeAspect="1"/>
          </p:cNvPicPr>
          <p:nvPr/>
        </p:nvPicPr>
        <p:blipFill>
          <a:blip r:embed="rId3"/>
          <a:stretch>
            <a:fillRect/>
          </a:stretch>
        </p:blipFill>
        <p:spPr>
          <a:xfrm>
            <a:off x="0" y="770562"/>
            <a:ext cx="9144000" cy="3330658"/>
          </a:xfrm>
          <a:prstGeom prst="rect">
            <a:avLst/>
          </a:prstGeom>
        </p:spPr>
      </p:pic>
    </p:spTree>
    <p:extLst>
      <p:ext uri="{BB962C8B-B14F-4D97-AF65-F5344CB8AC3E}">
        <p14:creationId xmlns:p14="http://schemas.microsoft.com/office/powerpoint/2010/main" val="16149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0" y="0"/>
            <a:ext cx="9144000" cy="770562"/>
            <a:chOff x="0" y="0"/>
            <a:chExt cx="9144000" cy="770562"/>
          </a:xfrm>
        </p:grpSpPr>
        <p:sp>
          <p:nvSpPr>
            <p:cNvPr id="12" name="Rectangle 11"/>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154" name="Picture 2" descr="MG3368-b"/>
          <p:cNvPicPr>
            <a:picLocks noChangeAspect="1" noChangeArrowheads="1"/>
          </p:cNvPicPr>
          <p:nvPr/>
        </p:nvPicPr>
        <p:blipFill>
          <a:blip r:embed="rId2" cstate="print"/>
          <a:srcRect/>
          <a:stretch>
            <a:fillRect/>
          </a:stretch>
        </p:blipFill>
        <p:spPr bwMode="auto">
          <a:xfrm>
            <a:off x="184932" y="770563"/>
            <a:ext cx="3986376" cy="2361686"/>
          </a:xfrm>
          <a:prstGeom prst="rect">
            <a:avLst/>
          </a:prstGeom>
          <a:noFill/>
        </p:spPr>
      </p:pic>
      <p:sp>
        <p:nvSpPr>
          <p:cNvPr id="49155" name="Rectangle 3"/>
          <p:cNvSpPr>
            <a:spLocks noChangeArrowheads="1"/>
          </p:cNvSpPr>
          <p:nvPr/>
        </p:nvSpPr>
        <p:spPr bwMode="auto">
          <a:xfrm>
            <a:off x="98220" y="3256320"/>
            <a:ext cx="4196378" cy="26187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lnSpc>
                <a:spcPct val="114000"/>
              </a:lnSpc>
            </a:pPr>
            <a:r>
              <a:rPr lang="el-GR" sz="1600" dirty="0" smtClean="0">
                <a:latin typeface="Century Gothic" pitchFamily="34" charset="0"/>
              </a:rPr>
              <a:t>Το Μητροπολιτικό Κολλέγιο</a:t>
            </a:r>
            <a:r>
              <a:rPr lang="en-US" sz="1600" dirty="0" smtClean="0">
                <a:latin typeface="Century Gothic" pitchFamily="34" charset="0"/>
              </a:rPr>
              <a:t> </a:t>
            </a:r>
            <a:r>
              <a:rPr lang="el-GR" sz="1600" dirty="0" smtClean="0">
                <a:latin typeface="Century Gothic" pitchFamily="34" charset="0"/>
              </a:rPr>
              <a:t>σύναψε </a:t>
            </a:r>
            <a:r>
              <a:rPr lang="el-GR" sz="1600" b="1" dirty="0" smtClean="0">
                <a:latin typeface="Century Gothic" pitchFamily="34" charset="0"/>
              </a:rPr>
              <a:t>Διεθνή Συνεργασία </a:t>
            </a:r>
            <a:r>
              <a:rPr lang="el-GR" sz="1600" dirty="0" smtClean="0">
                <a:latin typeface="Century Gothic" pitchFamily="34" charset="0"/>
              </a:rPr>
              <a:t>με το </a:t>
            </a:r>
            <a:r>
              <a:rPr lang="el-GR" sz="1600" b="1" dirty="0" smtClean="0">
                <a:latin typeface="Century Gothic" pitchFamily="34" charset="0"/>
              </a:rPr>
              <a:t>παγκοσμίου φήμης </a:t>
            </a:r>
            <a:r>
              <a:rPr lang="en-US" sz="1600" b="1" dirty="0" smtClean="0">
                <a:latin typeface="Century Gothic" pitchFamily="34" charset="0"/>
              </a:rPr>
              <a:t>Peter the Great St</a:t>
            </a:r>
            <a:r>
              <a:rPr lang="el-GR" sz="1600" b="1" dirty="0" smtClean="0">
                <a:latin typeface="Century Gothic" pitchFamily="34" charset="0"/>
              </a:rPr>
              <a:t>. </a:t>
            </a:r>
            <a:r>
              <a:rPr lang="en-US" sz="1600" b="1" dirty="0" smtClean="0">
                <a:latin typeface="Century Gothic" pitchFamily="34" charset="0"/>
              </a:rPr>
              <a:t>Petersburg Polytechnic University</a:t>
            </a:r>
            <a:r>
              <a:rPr lang="el-GR" sz="1600" b="1" dirty="0" smtClean="0">
                <a:latin typeface="Century Gothic" pitchFamily="34" charset="0"/>
              </a:rPr>
              <a:t> στη Ρωσία</a:t>
            </a:r>
            <a:r>
              <a:rPr lang="el-GR" sz="1600" dirty="0" smtClean="0">
                <a:latin typeface="Century Gothic" pitchFamily="34" charset="0"/>
              </a:rPr>
              <a:t>. </a:t>
            </a:r>
          </a:p>
          <a:p>
            <a:pPr lvl="0" algn="just">
              <a:lnSpc>
                <a:spcPct val="114000"/>
              </a:lnSpc>
            </a:pPr>
            <a:r>
              <a:rPr lang="el-GR" sz="1600" dirty="0" smtClean="0">
                <a:latin typeface="Century Gothic" pitchFamily="34" charset="0"/>
              </a:rPr>
              <a:t>Η συνεργασία ξεκίνησε με αφορμή την </a:t>
            </a:r>
            <a:r>
              <a:rPr lang="el-GR" sz="1600" b="1" dirty="0" smtClean="0">
                <a:latin typeface="Century Gothic" pitchFamily="34" charset="0"/>
              </a:rPr>
              <a:t>αδελφοποίηση</a:t>
            </a:r>
            <a:r>
              <a:rPr lang="el-GR" sz="1600" dirty="0" smtClean="0">
                <a:latin typeface="Century Gothic" pitchFamily="34" charset="0"/>
              </a:rPr>
              <a:t> των δύο εκπαιδευτικών οργανισμών στο πλαίσιο του αφιερωματικού έτους </a:t>
            </a:r>
            <a:r>
              <a:rPr lang="el-GR" sz="1600" b="1" dirty="0" smtClean="0">
                <a:latin typeface="Century Gothic" pitchFamily="34" charset="0"/>
              </a:rPr>
              <a:t>Ελληνορωσικής Φιλίας «2016 - Η Ελλάδα στη Ρωσία»</a:t>
            </a:r>
            <a:r>
              <a:rPr lang="el-GR" sz="1600" dirty="0" smtClean="0">
                <a:latin typeface="Century Gothic" pitchFamily="34" charset="0"/>
              </a:rPr>
              <a:t>.</a:t>
            </a:r>
            <a:endParaRPr lang="en-US" sz="1600" dirty="0" smtClean="0">
              <a:latin typeface="Century Gothic" pitchFamily="34" charset="0"/>
            </a:endParaRPr>
          </a:p>
        </p:txBody>
      </p:sp>
      <p:sp>
        <p:nvSpPr>
          <p:cNvPr id="5" name="Rectangle 4"/>
          <p:cNvSpPr/>
          <p:nvPr/>
        </p:nvSpPr>
        <p:spPr>
          <a:xfrm>
            <a:off x="688358" y="133562"/>
            <a:ext cx="7641772" cy="523220"/>
          </a:xfrm>
          <a:prstGeom prst="rect">
            <a:avLst/>
          </a:prstGeom>
        </p:spPr>
        <p:txBody>
          <a:bodyPr wrap="square">
            <a:spAutoFit/>
          </a:bodyPr>
          <a:lstStyle/>
          <a:p>
            <a:pPr algn="ctr"/>
            <a:r>
              <a:rPr lang="el-GR" sz="2800" dirty="0" smtClean="0">
                <a:solidFill>
                  <a:schemeClr val="bg1"/>
                </a:solidFill>
                <a:latin typeface="Century Gothic" pitchFamily="34" charset="0"/>
              </a:rPr>
              <a:t>ΤΕΛΕΥΤΑΙΕΣ ΕΞΕΛΙΞΕΙΣ</a:t>
            </a:r>
            <a:r>
              <a:rPr lang="en-US" sz="2800" dirty="0" smtClean="0">
                <a:solidFill>
                  <a:schemeClr val="bg1"/>
                </a:solidFill>
                <a:latin typeface="Century Gothic" pitchFamily="34" charset="0"/>
              </a:rPr>
              <a:t>:  </a:t>
            </a:r>
            <a:r>
              <a:rPr lang="el-GR" sz="2800" dirty="0" smtClean="0">
                <a:solidFill>
                  <a:schemeClr val="bg1"/>
                </a:solidFill>
                <a:latin typeface="Century Gothic" pitchFamily="34" charset="0"/>
              </a:rPr>
              <a:t>ΔΙΕΘΝΟΠΟΙΗΣΗ</a:t>
            </a:r>
            <a:endParaRPr lang="el-GR" sz="2800" dirty="0">
              <a:solidFill>
                <a:schemeClr val="bg1"/>
              </a:solidFill>
            </a:endParaRPr>
          </a:p>
        </p:txBody>
      </p:sp>
      <p:pic>
        <p:nvPicPr>
          <p:cNvPr id="7" name="Picture 6" descr="Politech_ENG.jpg"/>
          <p:cNvPicPr>
            <a:picLocks noChangeAspect="1"/>
          </p:cNvPicPr>
          <p:nvPr/>
        </p:nvPicPr>
        <p:blipFill>
          <a:blip r:embed="rId3" cstate="print"/>
          <a:stretch>
            <a:fillRect/>
          </a:stretch>
        </p:blipFill>
        <p:spPr>
          <a:xfrm>
            <a:off x="184933" y="2757737"/>
            <a:ext cx="1315095" cy="374512"/>
          </a:xfrm>
          <a:prstGeom prst="rect">
            <a:avLst/>
          </a:prstGeom>
        </p:spPr>
      </p:pic>
      <p:pic>
        <p:nvPicPr>
          <p:cNvPr id="8" name="Picture 7" descr="IMG_4012.jpg"/>
          <p:cNvPicPr>
            <a:picLocks noChangeAspect="1"/>
          </p:cNvPicPr>
          <p:nvPr/>
        </p:nvPicPr>
        <p:blipFill>
          <a:blip r:embed="rId4"/>
          <a:stretch>
            <a:fillRect/>
          </a:stretch>
        </p:blipFill>
        <p:spPr>
          <a:xfrm>
            <a:off x="4911047" y="770562"/>
            <a:ext cx="4058294" cy="2361686"/>
          </a:xfrm>
          <a:prstGeom prst="rect">
            <a:avLst/>
          </a:prstGeom>
        </p:spPr>
      </p:pic>
      <p:sp>
        <p:nvSpPr>
          <p:cNvPr id="11" name="Rectangle 10"/>
          <p:cNvSpPr/>
          <p:nvPr/>
        </p:nvSpPr>
        <p:spPr>
          <a:xfrm>
            <a:off x="4777482" y="3264139"/>
            <a:ext cx="4318095" cy="3478516"/>
          </a:xfrm>
          <a:prstGeom prst="rect">
            <a:avLst/>
          </a:prstGeom>
        </p:spPr>
        <p:txBody>
          <a:bodyPr wrap="square">
            <a:spAutoFit/>
          </a:bodyPr>
          <a:lstStyle/>
          <a:p>
            <a:pPr algn="just">
              <a:lnSpc>
                <a:spcPct val="114000"/>
              </a:lnSpc>
              <a:buNone/>
            </a:pPr>
            <a:endParaRPr lang="en-US" sz="100" dirty="0" smtClean="0">
              <a:latin typeface="Century Gothic" pitchFamily="34" charset="0"/>
            </a:endParaRPr>
          </a:p>
          <a:p>
            <a:pPr algn="just">
              <a:lnSpc>
                <a:spcPct val="114000"/>
              </a:lnSpc>
              <a:buNone/>
            </a:pPr>
            <a:r>
              <a:rPr lang="el-GR" sz="1600" dirty="0" smtClean="0">
                <a:latin typeface="Century Gothic" pitchFamily="34" charset="0"/>
              </a:rPr>
              <a:t>Το Μητροπολιτικό Κολλέγιο</a:t>
            </a:r>
            <a:r>
              <a:rPr lang="en-US" sz="1600" dirty="0" smtClean="0">
                <a:latin typeface="Century Gothic" pitchFamily="34" charset="0"/>
              </a:rPr>
              <a:t> </a:t>
            </a:r>
            <a:r>
              <a:rPr lang="el-GR" sz="1600" dirty="0" smtClean="0">
                <a:latin typeface="Century Gothic" pitchFamily="34" charset="0"/>
              </a:rPr>
              <a:t>υποδέχτηκε </a:t>
            </a:r>
            <a:r>
              <a:rPr lang="el-GR" sz="1600" b="1" dirty="0" smtClean="0">
                <a:latin typeface="Century Gothic" pitchFamily="34" charset="0"/>
              </a:rPr>
              <a:t>διεθνείς φοιτητές από Καναδά, Ρωσία, Συρία, Λιβύη,  Η.Α.Ε., Πακιστάν και Δανία </a:t>
            </a:r>
            <a:r>
              <a:rPr lang="el-GR" sz="1600" dirty="0" smtClean="0">
                <a:latin typeface="Century Gothic" pitchFamily="34" charset="0"/>
              </a:rPr>
              <a:t>για το χειμερινό εξάμηνο του ακαδημαϊκού έτους 2017-18, στο πλαίσιο του </a:t>
            </a:r>
            <a:r>
              <a:rPr lang="el-GR" sz="1600" b="1" dirty="0" smtClean="0">
                <a:latin typeface="Century Gothic" pitchFamily="34" charset="0"/>
              </a:rPr>
              <a:t>διεθνούς προσανατολισμού</a:t>
            </a:r>
            <a:r>
              <a:rPr lang="el-GR" sz="1600" dirty="0" smtClean="0">
                <a:latin typeface="Century Gothic" pitchFamily="34" charset="0"/>
              </a:rPr>
              <a:t> του ιδρύματος, ο οποίος αποτελεί βασικό στρατηγικό του στόχο. </a:t>
            </a:r>
          </a:p>
          <a:p>
            <a:pPr algn="just">
              <a:lnSpc>
                <a:spcPct val="114000"/>
              </a:lnSpc>
              <a:buNone/>
            </a:pPr>
            <a:r>
              <a:rPr lang="el-GR" sz="1600" dirty="0" smtClean="0">
                <a:latin typeface="Century Gothic" pitchFamily="34" charset="0"/>
              </a:rPr>
              <a:t>Αρμόδιο για τη διεθνή φοιτητική κοινότητα είναι το </a:t>
            </a:r>
            <a:r>
              <a:rPr lang="el-GR" sz="1600" b="1" dirty="0" smtClean="0">
                <a:latin typeface="Century Gothic" pitchFamily="34" charset="0"/>
              </a:rPr>
              <a:t>εξειδικευμένο </a:t>
            </a:r>
            <a:r>
              <a:rPr lang="en-US" sz="1600" b="1" dirty="0" smtClean="0">
                <a:latin typeface="Century Gothic" pitchFamily="34" charset="0"/>
              </a:rPr>
              <a:t>International Programmes Office </a:t>
            </a:r>
            <a:r>
              <a:rPr lang="el-GR" sz="1600" dirty="0" smtClean="0">
                <a:latin typeface="Century Gothic" pitchFamily="34" charset="0"/>
              </a:rPr>
              <a:t>του Μητροπολιτικού Κολλεγίου.</a:t>
            </a:r>
            <a:r>
              <a:rPr lang="en-US" sz="1600" dirty="0" smtClean="0">
                <a:latin typeface="Century Gothic" pitchFamily="34" charset="0"/>
              </a:rPr>
              <a:t> </a:t>
            </a:r>
            <a:endParaRPr lang="en-GB" sz="1600" dirty="0" smtClean="0">
              <a:latin typeface="Century Gothic" pitchFamily="34" charset="0"/>
            </a:endParaRPr>
          </a:p>
        </p:txBody>
      </p:sp>
      <p:pic>
        <p:nvPicPr>
          <p:cNvPr id="14" name="Picture 13" descr="logoamcgreek-final.jpg"/>
          <p:cNvPicPr>
            <a:picLocks noChangeAspect="1"/>
          </p:cNvPicPr>
          <p:nvPr/>
        </p:nvPicPr>
        <p:blipFill>
          <a:blip r:embed="rId5"/>
          <a:stretch>
            <a:fillRect/>
          </a:stretch>
        </p:blipFill>
        <p:spPr>
          <a:xfrm>
            <a:off x="45024" y="6296820"/>
            <a:ext cx="1722132" cy="520084"/>
          </a:xfrm>
          <a:prstGeom prst="rect">
            <a:avLst/>
          </a:prstGeom>
        </p:spPr>
      </p:pic>
    </p:spTree>
    <p:extLst>
      <p:ext uri="{BB962C8B-B14F-4D97-AF65-F5344CB8AC3E}">
        <p14:creationId xmlns:p14="http://schemas.microsoft.com/office/powerpoint/2010/main" val="161499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mea6.jpg"/>
          <p:cNvPicPr>
            <a:picLocks noChangeAspect="1"/>
          </p:cNvPicPr>
          <p:nvPr/>
        </p:nvPicPr>
        <p:blipFill>
          <a:blip r:embed="rId2" cstate="print"/>
          <a:stretch>
            <a:fillRect/>
          </a:stretch>
        </p:blipFill>
        <p:spPr>
          <a:xfrm>
            <a:off x="2552700" y="5014646"/>
            <a:ext cx="2552700" cy="1843354"/>
          </a:xfrm>
          <a:prstGeom prst="rect">
            <a:avLst/>
          </a:prstGeom>
        </p:spPr>
      </p:pic>
      <p:pic>
        <p:nvPicPr>
          <p:cNvPr id="8" name="Picture 7" descr="special1.jpg"/>
          <p:cNvPicPr>
            <a:picLocks noChangeAspect="1"/>
          </p:cNvPicPr>
          <p:nvPr/>
        </p:nvPicPr>
        <p:blipFill>
          <a:blip r:embed="rId3" cstate="print"/>
          <a:stretch>
            <a:fillRect/>
          </a:stretch>
        </p:blipFill>
        <p:spPr>
          <a:xfrm>
            <a:off x="4927914" y="0"/>
            <a:ext cx="4216087" cy="6858000"/>
          </a:xfrm>
          <a:prstGeom prst="rect">
            <a:avLst/>
          </a:prstGeom>
        </p:spPr>
      </p:pic>
      <p:grpSp>
        <p:nvGrpSpPr>
          <p:cNvPr id="2" name="Group 1"/>
          <p:cNvGrpSpPr/>
          <p:nvPr/>
        </p:nvGrpSpPr>
        <p:grpSpPr>
          <a:xfrm>
            <a:off x="0" y="0"/>
            <a:ext cx="9144000" cy="770562"/>
            <a:chOff x="0" y="0"/>
            <a:chExt cx="9144000" cy="770562"/>
          </a:xfrm>
        </p:grpSpPr>
        <p:sp>
          <p:nvSpPr>
            <p:cNvPr id="3" name="Rectangle 2"/>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1"/>
          <p:cNvSpPr txBox="1">
            <a:spLocks noChangeArrowheads="1"/>
          </p:cNvSpPr>
          <p:nvPr/>
        </p:nvSpPr>
        <p:spPr bwMode="auto">
          <a:xfrm>
            <a:off x="1378194" y="221803"/>
            <a:ext cx="6358241" cy="395288"/>
          </a:xfrm>
          <a:prstGeom prst="rect">
            <a:avLst/>
          </a:prstGeom>
          <a:noFill/>
          <a:ln w="9525">
            <a:noFill/>
            <a:miter lim="800000"/>
            <a:headEnd/>
            <a:tailEnd/>
          </a:ln>
        </p:spPr>
        <p:txBody>
          <a:bodyPr anchor="ctr"/>
          <a:lstStyle/>
          <a:p>
            <a:pPr algn="ctr">
              <a:defRPr/>
            </a:pPr>
            <a:r>
              <a:rPr lang="el-GR" altLang="zh-HK" sz="2800" dirty="0" smtClean="0">
                <a:solidFill>
                  <a:schemeClr val="bg1"/>
                </a:solidFill>
                <a:latin typeface="Century Gothic" pitchFamily="34" charset="0"/>
                <a:ea typeface="新細明體" charset="-120"/>
                <a:cs typeface="Arial" charset="0"/>
              </a:rPr>
              <a:t>ΠΟΙΟΙ ΕΙΜΑΣΤΕ</a:t>
            </a:r>
            <a:r>
              <a:rPr lang="en-US" altLang="zh-HK" sz="2800" dirty="0" smtClean="0">
                <a:solidFill>
                  <a:schemeClr val="bg1"/>
                </a:solidFill>
                <a:latin typeface="Century Gothic" pitchFamily="34" charset="0"/>
                <a:ea typeface="新細明體" charset="-120"/>
                <a:cs typeface="Arial" charset="0"/>
              </a:rPr>
              <a:t>: </a:t>
            </a:r>
            <a:r>
              <a:rPr lang="el-GR" altLang="zh-HK" sz="2800" dirty="0" smtClean="0">
                <a:solidFill>
                  <a:schemeClr val="bg1"/>
                </a:solidFill>
                <a:latin typeface="Century Gothic" pitchFamily="34" charset="0"/>
                <a:ea typeface="新細明體" charset="-120"/>
                <a:cs typeface="Arial" charset="0"/>
              </a:rPr>
              <a:t>ΠΡΩΤΟΒΟΥΛΙΕΣ ΕΚΕ</a:t>
            </a:r>
            <a:endParaRPr lang="en-US" altLang="zh-HK" sz="2800" dirty="0">
              <a:solidFill>
                <a:schemeClr val="bg1"/>
              </a:solidFill>
              <a:latin typeface="Century Gothic" pitchFamily="34" charset="0"/>
              <a:ea typeface="新細明體" charset="-120"/>
              <a:cs typeface="Arial" charset="0"/>
            </a:endParaRPr>
          </a:p>
        </p:txBody>
      </p:sp>
      <p:sp>
        <p:nvSpPr>
          <p:cNvPr id="6" name="Pentagon 5"/>
          <p:cNvSpPr/>
          <p:nvPr/>
        </p:nvSpPr>
        <p:spPr>
          <a:xfrm>
            <a:off x="1" y="894064"/>
            <a:ext cx="6515099" cy="4100511"/>
          </a:xfrm>
          <a:prstGeom prst="homePlate">
            <a:avLst/>
          </a:prstGeom>
          <a:solidFill>
            <a:schemeClr val="tx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7881" y="972191"/>
            <a:ext cx="4826069" cy="4022383"/>
          </a:xfrm>
          <a:prstGeom prst="rect">
            <a:avLst/>
          </a:prstGeom>
        </p:spPr>
        <p:txBody>
          <a:bodyPr wrap="square">
            <a:spAutoFit/>
          </a:bodyPr>
          <a:lstStyle/>
          <a:p>
            <a:pPr>
              <a:lnSpc>
                <a:spcPct val="114000"/>
              </a:lnSpc>
            </a:pPr>
            <a:r>
              <a:rPr lang="en-US" sz="1600" b="1" dirty="0" smtClean="0">
                <a:solidFill>
                  <a:schemeClr val="bg1"/>
                </a:solidFill>
                <a:latin typeface="Century Gothic" pitchFamily="34" charset="0"/>
              </a:rPr>
              <a:t>PROJECT “SPECIAL ME-YOU-ALL”</a:t>
            </a:r>
          </a:p>
          <a:p>
            <a:pPr lvl="0" algn="just" defTabSz="914400" fontAlgn="base">
              <a:lnSpc>
                <a:spcPct val="114000"/>
              </a:lnSpc>
              <a:spcBef>
                <a:spcPct val="0"/>
              </a:spcBef>
              <a:spcAft>
                <a:spcPct val="0"/>
              </a:spcAft>
            </a:pPr>
            <a:r>
              <a:rPr lang="el-GR" sz="1600" dirty="0" smtClean="0">
                <a:solidFill>
                  <a:schemeClr val="bg1"/>
                </a:solidFill>
                <a:latin typeface="Century Gothic" pitchFamily="34" charset="0"/>
              </a:rPr>
              <a:t>Δράση Ευαισθητοποίησης Κοινού</a:t>
            </a:r>
            <a:r>
              <a:rPr lang="en-US" sz="1600" dirty="0" smtClean="0">
                <a:solidFill>
                  <a:schemeClr val="bg1"/>
                </a:solidFill>
                <a:latin typeface="Century Gothic" pitchFamily="34" charset="0"/>
              </a:rPr>
              <a:t>, </a:t>
            </a:r>
            <a:r>
              <a:rPr lang="el-GR" sz="1600" dirty="0" smtClean="0">
                <a:solidFill>
                  <a:schemeClr val="bg1"/>
                </a:solidFill>
                <a:latin typeface="Century Gothic" pitchFamily="34" charset="0"/>
              </a:rPr>
              <a:t>με αφορμή την Παγκόσμια Ημέρα </a:t>
            </a:r>
            <a:r>
              <a:rPr lang="el-GR" sz="1600" dirty="0" err="1" smtClean="0">
                <a:solidFill>
                  <a:schemeClr val="bg1"/>
                </a:solidFill>
                <a:latin typeface="Century Gothic" pitchFamily="34" charset="0"/>
              </a:rPr>
              <a:t>ΑμΕΑ</a:t>
            </a:r>
            <a:r>
              <a:rPr lang="en-US" sz="1600" dirty="0" smtClean="0">
                <a:solidFill>
                  <a:schemeClr val="bg1"/>
                </a:solidFill>
                <a:latin typeface="Century Gothic" pitchFamily="34" charset="0"/>
              </a:rPr>
              <a:t>. </a:t>
            </a:r>
            <a:r>
              <a:rPr lang="el-GR" sz="1600" dirty="0" smtClean="0">
                <a:solidFill>
                  <a:schemeClr val="bg1"/>
                </a:solidFill>
                <a:latin typeface="Century Gothic" pitchFamily="34" charset="0"/>
              </a:rPr>
              <a:t>Το Μητροπολιτικό Κολλέγιο διοργάνωσε στην Πλατεία Κολοκοτρώνη στον Πειραιά την υπαίθρια δράση «</a:t>
            </a:r>
            <a:r>
              <a:rPr lang="en-US" sz="1600" dirty="0" err="1" smtClean="0">
                <a:solidFill>
                  <a:schemeClr val="bg1"/>
                </a:solidFill>
                <a:latin typeface="Century Gothic" pitchFamily="34" charset="0"/>
              </a:rPr>
              <a:t>SpecialMe</a:t>
            </a:r>
            <a:r>
              <a:rPr lang="el-GR" sz="1600" dirty="0" smtClean="0">
                <a:solidFill>
                  <a:schemeClr val="bg1"/>
                </a:solidFill>
                <a:latin typeface="Century Gothic" pitchFamily="34" charset="0"/>
              </a:rPr>
              <a:t>, </a:t>
            </a:r>
            <a:r>
              <a:rPr lang="en-US" sz="1600" dirty="0" smtClean="0">
                <a:solidFill>
                  <a:schemeClr val="bg1"/>
                </a:solidFill>
                <a:latin typeface="Century Gothic" pitchFamily="34" charset="0"/>
              </a:rPr>
              <a:t>You</a:t>
            </a:r>
            <a:r>
              <a:rPr lang="el-GR" sz="1600" dirty="0" smtClean="0">
                <a:solidFill>
                  <a:schemeClr val="bg1"/>
                </a:solidFill>
                <a:latin typeface="Century Gothic" pitchFamily="34" charset="0"/>
              </a:rPr>
              <a:t>, </a:t>
            </a:r>
            <a:r>
              <a:rPr lang="en-US" sz="1600" dirty="0" smtClean="0">
                <a:solidFill>
                  <a:schemeClr val="bg1"/>
                </a:solidFill>
                <a:latin typeface="Century Gothic" pitchFamily="34" charset="0"/>
              </a:rPr>
              <a:t>All</a:t>
            </a:r>
            <a:r>
              <a:rPr lang="el-GR" sz="1600" dirty="0" smtClean="0">
                <a:solidFill>
                  <a:schemeClr val="bg1"/>
                </a:solidFill>
                <a:latin typeface="Century Gothic" pitchFamily="34" charset="0"/>
              </a:rPr>
              <a:t>»,με στόχο την ενημέρωση και ευαισθητοποίηση του κοινού. Οι φοιτητές Ειδικής Αγωγής, Εργοθεραπείας και </a:t>
            </a:r>
            <a:r>
              <a:rPr lang="el-GR" sz="1600" dirty="0" err="1" smtClean="0">
                <a:solidFill>
                  <a:schemeClr val="bg1"/>
                </a:solidFill>
                <a:latin typeface="Century Gothic" pitchFamily="34" charset="0"/>
              </a:rPr>
              <a:t>Λογοθεραπείας</a:t>
            </a:r>
            <a:r>
              <a:rPr lang="en-US" sz="1600" dirty="0" smtClean="0">
                <a:solidFill>
                  <a:schemeClr val="bg1"/>
                </a:solidFill>
                <a:latin typeface="Century Gothic" pitchFamily="34" charset="0"/>
              </a:rPr>
              <a:t> </a:t>
            </a:r>
            <a:r>
              <a:rPr lang="el-GR" sz="1600" dirty="0" smtClean="0">
                <a:solidFill>
                  <a:schemeClr val="bg1"/>
                </a:solidFill>
                <a:latin typeface="Century Gothic" pitchFamily="34" charset="0"/>
              </a:rPr>
              <a:t>προσκάλεσαν τους πολίτες να συμμετάσχουν σε σύντομες βιωματικές </a:t>
            </a:r>
            <a:r>
              <a:rPr lang="el-GR" sz="1600" dirty="0" err="1" smtClean="0">
                <a:solidFill>
                  <a:schemeClr val="bg1"/>
                </a:solidFill>
                <a:latin typeface="Century Gothic" pitchFamily="34" charset="0"/>
              </a:rPr>
              <a:t>δραστηριότητεςμε</a:t>
            </a:r>
            <a:r>
              <a:rPr lang="el-GR" sz="1600" dirty="0" smtClean="0">
                <a:solidFill>
                  <a:schemeClr val="bg1"/>
                </a:solidFill>
                <a:latin typeface="Century Gothic" pitchFamily="34" charset="0"/>
              </a:rPr>
              <a:t> στόχο τη συνειδητοποίηση και την </a:t>
            </a:r>
            <a:r>
              <a:rPr lang="el-GR" sz="1600" dirty="0" err="1" smtClean="0">
                <a:solidFill>
                  <a:schemeClr val="bg1"/>
                </a:solidFill>
                <a:latin typeface="Century Gothic" pitchFamily="34" charset="0"/>
              </a:rPr>
              <a:t>ενσυναίσθηση</a:t>
            </a:r>
            <a:r>
              <a:rPr lang="el-GR" sz="1600" dirty="0" smtClean="0">
                <a:solidFill>
                  <a:schemeClr val="bg1"/>
                </a:solidFill>
                <a:latin typeface="Century Gothic" pitchFamily="34" charset="0"/>
              </a:rPr>
              <a:t> των προκλήσεων που αντιμετωπίζουν στην καθημερινή τους ζωή τα Άτομα με Αναπηρία. δωρεάν.</a:t>
            </a:r>
            <a:endParaRPr lang="en-US" sz="1600" dirty="0">
              <a:solidFill>
                <a:schemeClr val="bg1"/>
              </a:solidFill>
              <a:latin typeface="Century Gothic" pitchFamily="34" charset="0"/>
            </a:endParaRPr>
          </a:p>
        </p:txBody>
      </p:sp>
      <p:pic>
        <p:nvPicPr>
          <p:cNvPr id="10" name="Picture 9" descr="amea9.jpg"/>
          <p:cNvPicPr>
            <a:picLocks noChangeAspect="1"/>
          </p:cNvPicPr>
          <p:nvPr/>
        </p:nvPicPr>
        <p:blipFill>
          <a:blip r:embed="rId4" cstate="print"/>
          <a:stretch>
            <a:fillRect/>
          </a:stretch>
        </p:blipFill>
        <p:spPr>
          <a:xfrm>
            <a:off x="0" y="5014646"/>
            <a:ext cx="2552700" cy="184335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770562"/>
            <a:chOff x="0" y="0"/>
            <a:chExt cx="9144000" cy="770562"/>
          </a:xfrm>
        </p:grpSpPr>
        <p:sp>
          <p:nvSpPr>
            <p:cNvPr id="5" name="Rectangle 4"/>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txBox="1">
            <a:spLocks noChangeArrowheads="1"/>
          </p:cNvSpPr>
          <p:nvPr/>
        </p:nvSpPr>
        <p:spPr bwMode="auto">
          <a:xfrm>
            <a:off x="1378194" y="221803"/>
            <a:ext cx="6358241" cy="395288"/>
          </a:xfrm>
          <a:prstGeom prst="rect">
            <a:avLst/>
          </a:prstGeom>
          <a:noFill/>
          <a:ln w="9525">
            <a:noFill/>
            <a:miter lim="800000"/>
            <a:headEnd/>
            <a:tailEnd/>
          </a:ln>
        </p:spPr>
        <p:txBody>
          <a:bodyPr anchor="ctr"/>
          <a:lstStyle/>
          <a:p>
            <a:pPr algn="ctr">
              <a:defRPr/>
            </a:pPr>
            <a:r>
              <a:rPr lang="el-GR" altLang="zh-HK" sz="2800" dirty="0" smtClean="0">
                <a:solidFill>
                  <a:schemeClr val="bg1"/>
                </a:solidFill>
                <a:latin typeface="Century Gothic" pitchFamily="34" charset="0"/>
                <a:ea typeface="新細明體" charset="-120"/>
                <a:cs typeface="Arial" charset="0"/>
              </a:rPr>
              <a:t>ΠΟΙΟΙ ΕΙΜΑΣΤΕ</a:t>
            </a:r>
            <a:r>
              <a:rPr lang="en-US" altLang="zh-HK" sz="2800" dirty="0" smtClean="0">
                <a:solidFill>
                  <a:schemeClr val="bg1"/>
                </a:solidFill>
                <a:latin typeface="Century Gothic" pitchFamily="34" charset="0"/>
                <a:ea typeface="新細明體" charset="-120"/>
                <a:cs typeface="Arial" charset="0"/>
              </a:rPr>
              <a:t>: </a:t>
            </a:r>
            <a:r>
              <a:rPr lang="el-GR" altLang="zh-HK" sz="2800" dirty="0" smtClean="0">
                <a:solidFill>
                  <a:schemeClr val="bg1"/>
                </a:solidFill>
                <a:latin typeface="Century Gothic" pitchFamily="34" charset="0"/>
                <a:ea typeface="新細明體" charset="-120"/>
                <a:cs typeface="Arial" charset="0"/>
              </a:rPr>
              <a:t>ΠΡΩΤΟΒΟΥΛΙΕΣ ΕΚΕ</a:t>
            </a:r>
            <a:endParaRPr lang="en-US" altLang="zh-HK" sz="2800" dirty="0">
              <a:solidFill>
                <a:schemeClr val="bg1"/>
              </a:solidFill>
              <a:latin typeface="Century Gothic" pitchFamily="34" charset="0"/>
              <a:ea typeface="新細明體" charset="-120"/>
              <a:cs typeface="Arial" charset="0"/>
            </a:endParaRPr>
          </a:p>
        </p:txBody>
      </p:sp>
      <p:pic>
        <p:nvPicPr>
          <p:cNvPr id="8" name="Picture 7" descr="_MG_5262.jpg"/>
          <p:cNvPicPr>
            <a:picLocks noChangeAspect="1"/>
          </p:cNvPicPr>
          <p:nvPr/>
        </p:nvPicPr>
        <p:blipFill>
          <a:blip r:embed="rId2"/>
          <a:stretch>
            <a:fillRect/>
          </a:stretch>
        </p:blipFill>
        <p:spPr>
          <a:xfrm>
            <a:off x="4263775" y="1027412"/>
            <a:ext cx="4880225" cy="3400750"/>
          </a:xfrm>
          <a:prstGeom prst="rect">
            <a:avLst/>
          </a:prstGeom>
        </p:spPr>
      </p:pic>
      <p:sp>
        <p:nvSpPr>
          <p:cNvPr id="9" name="Pentagon 8"/>
          <p:cNvSpPr/>
          <p:nvPr/>
        </p:nvSpPr>
        <p:spPr>
          <a:xfrm>
            <a:off x="1" y="1027412"/>
            <a:ext cx="6113124" cy="3400750"/>
          </a:xfrm>
          <a:prstGeom prst="homePlate">
            <a:avLst/>
          </a:prstGeom>
          <a:solidFill>
            <a:schemeClr val="tx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7881" y="1315090"/>
            <a:ext cx="4572000" cy="2934458"/>
          </a:xfrm>
          <a:prstGeom prst="rect">
            <a:avLst/>
          </a:prstGeom>
        </p:spPr>
        <p:txBody>
          <a:bodyPr>
            <a:spAutoFit/>
          </a:bodyPr>
          <a:lstStyle/>
          <a:p>
            <a:pPr>
              <a:lnSpc>
                <a:spcPct val="114000"/>
              </a:lnSpc>
            </a:pPr>
            <a:r>
              <a:rPr lang="el-GR" b="1" dirty="0" smtClean="0">
                <a:solidFill>
                  <a:schemeClr val="bg1"/>
                </a:solidFill>
                <a:latin typeface="Century Gothic" pitchFamily="34" charset="0"/>
              </a:rPr>
              <a:t>ΠΑΡΟΧΗ ΔΩΡΕΑΝ ΛΟΓΟΘΕΡΑΠΕΙΑΣ ΣΕ ΟΙΚΟΓΕΝΕΙΕΣ ΜΕ ΧΑΜΗΛΟ ΕΙΣΟΔΗΜΑ</a:t>
            </a:r>
            <a:endParaRPr lang="en-US" b="1" dirty="0" smtClean="0">
              <a:solidFill>
                <a:schemeClr val="bg1"/>
              </a:solidFill>
              <a:latin typeface="Century Gothic" pitchFamily="34" charset="0"/>
            </a:endParaRPr>
          </a:p>
          <a:p>
            <a:pPr>
              <a:lnSpc>
                <a:spcPct val="114000"/>
              </a:lnSpc>
            </a:pPr>
            <a:r>
              <a:rPr lang="el-GR" dirty="0" smtClean="0">
                <a:solidFill>
                  <a:schemeClr val="bg1"/>
                </a:solidFill>
                <a:latin typeface="Century Gothic" pitchFamily="34" charset="0"/>
              </a:rPr>
              <a:t>Στο Μητροπολιτικό Κολλέγιο λειτουργεί εδώ και 20 χρόνια η πρώτη πανεπιστημιακή κλινική λογοθεραπείας στην Ελλάδα, η οποία δέχεται περιστατικά για Λογοθεραπεία στα υπερσύγχρονα εξειδικευμένα εργαστήριά του, εντελώς δωρεάν.</a:t>
            </a:r>
            <a:endParaRPr lang="en-US" dirty="0">
              <a:solidFill>
                <a:schemeClr val="bg1"/>
              </a:solidFill>
              <a:latin typeface="Century Gothic" pitchFamily="34" charset="0"/>
            </a:endParaRPr>
          </a:p>
        </p:txBody>
      </p:sp>
      <p:pic>
        <p:nvPicPr>
          <p:cNvPr id="11" name="Picture 10" descr="_MG_5395low.jpg"/>
          <p:cNvPicPr>
            <a:picLocks noChangeAspect="1"/>
          </p:cNvPicPr>
          <p:nvPr/>
        </p:nvPicPr>
        <p:blipFill>
          <a:blip r:embed="rId3"/>
          <a:stretch>
            <a:fillRect/>
          </a:stretch>
        </p:blipFill>
        <p:spPr>
          <a:xfrm>
            <a:off x="2" y="4428162"/>
            <a:ext cx="3641912" cy="2429838"/>
          </a:xfrm>
          <a:prstGeom prst="rect">
            <a:avLst/>
          </a:prstGeom>
        </p:spPr>
      </p:pic>
      <p:pic>
        <p:nvPicPr>
          <p:cNvPr id="12" name="Picture 11" descr="_MG_5278low.jpg"/>
          <p:cNvPicPr>
            <a:picLocks noChangeAspect="1"/>
          </p:cNvPicPr>
          <p:nvPr/>
        </p:nvPicPr>
        <p:blipFill>
          <a:blip r:embed="rId4"/>
          <a:stretch>
            <a:fillRect/>
          </a:stretch>
        </p:blipFill>
        <p:spPr>
          <a:xfrm>
            <a:off x="3641914" y="4419600"/>
            <a:ext cx="1626870" cy="2438400"/>
          </a:xfrm>
          <a:prstGeom prst="rect">
            <a:avLst/>
          </a:prstGeom>
        </p:spPr>
      </p:pic>
      <p:pic>
        <p:nvPicPr>
          <p:cNvPr id="14" name="Picture 13" descr="0S2J9747.jpg"/>
          <p:cNvPicPr>
            <a:picLocks noChangeAspect="1"/>
          </p:cNvPicPr>
          <p:nvPr/>
        </p:nvPicPr>
        <p:blipFill>
          <a:blip r:embed="rId5"/>
          <a:stretch>
            <a:fillRect/>
          </a:stretch>
        </p:blipFill>
        <p:spPr>
          <a:xfrm>
            <a:off x="5268784" y="4424550"/>
            <a:ext cx="3875217" cy="243345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890426.jpg"/>
          <p:cNvPicPr>
            <a:picLocks noChangeAspect="1"/>
          </p:cNvPicPr>
          <p:nvPr/>
        </p:nvPicPr>
        <p:blipFill>
          <a:blip r:embed="rId2"/>
          <a:stretch>
            <a:fillRect/>
          </a:stretch>
        </p:blipFill>
        <p:spPr>
          <a:xfrm>
            <a:off x="3821986" y="1027413"/>
            <a:ext cx="5322013" cy="3400750"/>
          </a:xfrm>
          <a:prstGeom prst="rect">
            <a:avLst/>
          </a:prstGeom>
        </p:spPr>
      </p:pic>
      <p:grpSp>
        <p:nvGrpSpPr>
          <p:cNvPr id="2" name="Group 1"/>
          <p:cNvGrpSpPr/>
          <p:nvPr/>
        </p:nvGrpSpPr>
        <p:grpSpPr>
          <a:xfrm>
            <a:off x="0" y="0"/>
            <a:ext cx="9144000" cy="770562"/>
            <a:chOff x="0" y="0"/>
            <a:chExt cx="9144000" cy="770562"/>
          </a:xfrm>
        </p:grpSpPr>
        <p:sp>
          <p:nvSpPr>
            <p:cNvPr id="3" name="Rectangle 2"/>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entagon 5"/>
          <p:cNvSpPr/>
          <p:nvPr/>
        </p:nvSpPr>
        <p:spPr>
          <a:xfrm>
            <a:off x="1" y="1027412"/>
            <a:ext cx="5558318" cy="3400750"/>
          </a:xfrm>
          <a:prstGeom prst="homePlate">
            <a:avLst/>
          </a:prstGeom>
          <a:solidFill>
            <a:schemeClr val="tx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7881" y="1243172"/>
            <a:ext cx="3714105" cy="2934458"/>
          </a:xfrm>
          <a:prstGeom prst="rect">
            <a:avLst/>
          </a:prstGeom>
        </p:spPr>
        <p:txBody>
          <a:bodyPr wrap="square">
            <a:spAutoFit/>
          </a:bodyPr>
          <a:lstStyle/>
          <a:p>
            <a:pPr>
              <a:lnSpc>
                <a:spcPct val="114000"/>
              </a:lnSpc>
            </a:pPr>
            <a:r>
              <a:rPr lang="el-GR" b="1" dirty="0" smtClean="0">
                <a:solidFill>
                  <a:schemeClr val="bg1"/>
                </a:solidFill>
                <a:latin typeface="Century Gothic" pitchFamily="34" charset="0"/>
              </a:rPr>
              <a:t>ΕΤΗΣΙΕΣ ΥΠΟΤΡΟΦΙΕΣ</a:t>
            </a:r>
            <a:endParaRPr lang="en-US" b="1" dirty="0" smtClean="0">
              <a:solidFill>
                <a:schemeClr val="bg1"/>
              </a:solidFill>
              <a:latin typeface="Century Gothic" pitchFamily="34" charset="0"/>
            </a:endParaRPr>
          </a:p>
          <a:p>
            <a:pPr>
              <a:lnSpc>
                <a:spcPct val="114000"/>
              </a:lnSpc>
            </a:pPr>
            <a:r>
              <a:rPr lang="el-GR" dirty="0" smtClean="0">
                <a:solidFill>
                  <a:schemeClr val="bg1"/>
                </a:solidFill>
                <a:latin typeface="Century Gothic" pitchFamily="34" charset="0"/>
              </a:rPr>
              <a:t>Το Μητροπολιτικό Κολλέγιο προσφέρει υποτροφίες σπουδών σε ευαίσθητες κοινωνικές ομάδες και οικογένειες με πολύ χαμηλά εισοδήματα, σε παιδιά μονογονεϊκών οικογενειών, ΑμΕΑ και αθλητές.</a:t>
            </a:r>
            <a:endParaRPr lang="en-US" dirty="0" smtClean="0">
              <a:solidFill>
                <a:schemeClr val="bg1"/>
              </a:solidFill>
              <a:latin typeface="Century Gothic" pitchFamily="34" charset="0"/>
            </a:endParaRPr>
          </a:p>
        </p:txBody>
      </p:sp>
      <p:pic>
        <p:nvPicPr>
          <p:cNvPr id="11" name="Picture 10" descr="890429.jpg"/>
          <p:cNvPicPr>
            <a:picLocks noChangeAspect="1"/>
          </p:cNvPicPr>
          <p:nvPr/>
        </p:nvPicPr>
        <p:blipFill>
          <a:blip r:embed="rId3"/>
          <a:stretch>
            <a:fillRect/>
          </a:stretch>
        </p:blipFill>
        <p:spPr>
          <a:xfrm>
            <a:off x="1" y="4428163"/>
            <a:ext cx="3821986" cy="2440110"/>
          </a:xfrm>
          <a:prstGeom prst="rect">
            <a:avLst/>
          </a:prstGeom>
        </p:spPr>
      </p:pic>
      <p:pic>
        <p:nvPicPr>
          <p:cNvPr id="12" name="Picture 11" descr="AGL0411 low.JPG"/>
          <p:cNvPicPr>
            <a:picLocks noChangeAspect="1"/>
          </p:cNvPicPr>
          <p:nvPr/>
        </p:nvPicPr>
        <p:blipFill>
          <a:blip r:embed="rId4"/>
          <a:stretch>
            <a:fillRect/>
          </a:stretch>
        </p:blipFill>
        <p:spPr>
          <a:xfrm>
            <a:off x="3821986" y="4432575"/>
            <a:ext cx="3667874" cy="2435698"/>
          </a:xfrm>
          <a:prstGeom prst="rect">
            <a:avLst/>
          </a:prstGeom>
        </p:spPr>
      </p:pic>
      <p:pic>
        <p:nvPicPr>
          <p:cNvPr id="15" name="Picture 14" descr="890427.jpg"/>
          <p:cNvPicPr>
            <a:picLocks noChangeAspect="1"/>
          </p:cNvPicPr>
          <p:nvPr/>
        </p:nvPicPr>
        <p:blipFill>
          <a:blip r:embed="rId5"/>
          <a:stretch>
            <a:fillRect/>
          </a:stretch>
        </p:blipFill>
        <p:spPr>
          <a:xfrm>
            <a:off x="7476726" y="4428163"/>
            <a:ext cx="1667273" cy="2440111"/>
          </a:xfrm>
          <a:prstGeom prst="rect">
            <a:avLst/>
          </a:prstGeom>
        </p:spPr>
      </p:pic>
      <p:sp>
        <p:nvSpPr>
          <p:cNvPr id="13" name="Title 1"/>
          <p:cNvSpPr txBox="1">
            <a:spLocks noChangeArrowheads="1"/>
          </p:cNvSpPr>
          <p:nvPr/>
        </p:nvSpPr>
        <p:spPr bwMode="auto">
          <a:xfrm>
            <a:off x="1378194" y="221803"/>
            <a:ext cx="6358241" cy="395288"/>
          </a:xfrm>
          <a:prstGeom prst="rect">
            <a:avLst/>
          </a:prstGeom>
          <a:noFill/>
          <a:ln w="9525">
            <a:noFill/>
            <a:miter lim="800000"/>
            <a:headEnd/>
            <a:tailEnd/>
          </a:ln>
        </p:spPr>
        <p:txBody>
          <a:bodyPr anchor="ctr"/>
          <a:lstStyle/>
          <a:p>
            <a:pPr algn="ctr">
              <a:defRPr/>
            </a:pPr>
            <a:r>
              <a:rPr lang="el-GR" altLang="zh-HK" sz="2800" dirty="0" smtClean="0">
                <a:solidFill>
                  <a:schemeClr val="bg1"/>
                </a:solidFill>
                <a:latin typeface="Century Gothic" pitchFamily="34" charset="0"/>
                <a:ea typeface="新細明體" charset="-120"/>
                <a:cs typeface="Arial" charset="0"/>
              </a:rPr>
              <a:t>ΠΟΙΟΙ ΕΙΜΑΣΤΕ</a:t>
            </a:r>
            <a:r>
              <a:rPr lang="en-US" altLang="zh-HK" sz="2800" dirty="0" smtClean="0">
                <a:solidFill>
                  <a:schemeClr val="bg1"/>
                </a:solidFill>
                <a:latin typeface="Century Gothic" pitchFamily="34" charset="0"/>
                <a:ea typeface="新細明體" charset="-120"/>
                <a:cs typeface="Arial" charset="0"/>
              </a:rPr>
              <a:t>: </a:t>
            </a:r>
            <a:r>
              <a:rPr lang="el-GR" altLang="zh-HK" sz="2800" dirty="0" smtClean="0">
                <a:solidFill>
                  <a:schemeClr val="bg1"/>
                </a:solidFill>
                <a:latin typeface="Century Gothic" pitchFamily="34" charset="0"/>
                <a:ea typeface="新細明體" charset="-120"/>
                <a:cs typeface="Arial" charset="0"/>
              </a:rPr>
              <a:t>ΠΡΩΤΟΒΟΥΛΙΕΣ ΕΚΕ</a:t>
            </a:r>
            <a:endParaRPr lang="en-US" altLang="zh-HK" sz="2800" dirty="0">
              <a:solidFill>
                <a:schemeClr val="bg1"/>
              </a:solidFill>
              <a:latin typeface="Century Gothic" pitchFamily="34" charset="0"/>
              <a:ea typeface="新細明體" charset="-120"/>
              <a:cs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MCPV-59.jpg"/>
          <p:cNvPicPr>
            <a:picLocks noChangeAspect="1"/>
          </p:cNvPicPr>
          <p:nvPr/>
        </p:nvPicPr>
        <p:blipFill>
          <a:blip r:embed="rId2"/>
          <a:stretch>
            <a:fillRect/>
          </a:stretch>
        </p:blipFill>
        <p:spPr>
          <a:xfrm>
            <a:off x="3738886" y="1027412"/>
            <a:ext cx="5405114" cy="3407970"/>
          </a:xfrm>
          <a:prstGeom prst="rect">
            <a:avLst/>
          </a:prstGeom>
        </p:spPr>
      </p:pic>
      <p:grpSp>
        <p:nvGrpSpPr>
          <p:cNvPr id="2" name="Group 1"/>
          <p:cNvGrpSpPr/>
          <p:nvPr/>
        </p:nvGrpSpPr>
        <p:grpSpPr>
          <a:xfrm>
            <a:off x="0" y="0"/>
            <a:ext cx="9144000" cy="770562"/>
            <a:chOff x="0" y="0"/>
            <a:chExt cx="9144000" cy="770562"/>
          </a:xfrm>
        </p:grpSpPr>
        <p:sp>
          <p:nvSpPr>
            <p:cNvPr id="3" name="Rectangle 2"/>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entagon 5"/>
          <p:cNvSpPr/>
          <p:nvPr/>
        </p:nvSpPr>
        <p:spPr>
          <a:xfrm>
            <a:off x="1" y="1027411"/>
            <a:ext cx="6123397" cy="3407971"/>
          </a:xfrm>
          <a:prstGeom prst="homePlate">
            <a:avLst/>
          </a:prstGeom>
          <a:solidFill>
            <a:schemeClr val="tx1">
              <a:lumMod val="75000"/>
              <a:lumOff val="25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7059" y="1222624"/>
            <a:ext cx="4710698" cy="3057247"/>
          </a:xfrm>
          <a:prstGeom prst="rect">
            <a:avLst/>
          </a:prstGeom>
        </p:spPr>
        <p:txBody>
          <a:bodyPr wrap="square">
            <a:spAutoFit/>
          </a:bodyPr>
          <a:lstStyle/>
          <a:p>
            <a:pPr>
              <a:lnSpc>
                <a:spcPct val="114000"/>
              </a:lnSpc>
            </a:pPr>
            <a:r>
              <a:rPr lang="el-GR" b="1" dirty="0" smtClean="0">
                <a:solidFill>
                  <a:schemeClr val="bg1"/>
                </a:solidFill>
                <a:latin typeface="Century Gothic" pitchFamily="34" charset="0"/>
              </a:rPr>
              <a:t>ΚΑΜΠΑΝΙΑ ΕΥΑΙΣΘΗΤΟΠΟΙΗΣΗΣ ΚΟΙΝΟΥ</a:t>
            </a:r>
            <a:endParaRPr lang="en-US" b="1" dirty="0" smtClean="0">
              <a:solidFill>
                <a:schemeClr val="bg1"/>
              </a:solidFill>
              <a:latin typeface="Century Gothic" pitchFamily="34" charset="0"/>
            </a:endParaRPr>
          </a:p>
          <a:p>
            <a:pPr>
              <a:lnSpc>
                <a:spcPct val="114000"/>
              </a:lnSpc>
            </a:pPr>
            <a:r>
              <a:rPr lang="el-GR" dirty="0" smtClean="0">
                <a:solidFill>
                  <a:schemeClr val="bg1"/>
                </a:solidFill>
                <a:latin typeface="Century Gothic" pitchFamily="34" charset="0"/>
              </a:rPr>
              <a:t>Το ΜΗΤΡΟΠΟΛΙΤΙΚΟ ΚΟΛΛΕΓΙΟ διοργανώνει σειρά ενημερωτικών εκδηλώσεων με δωρεάν είσοδο, </a:t>
            </a:r>
            <a:endParaRPr lang="en-US" dirty="0" smtClean="0">
              <a:solidFill>
                <a:schemeClr val="bg1"/>
              </a:solidFill>
              <a:latin typeface="Century Gothic" pitchFamily="34" charset="0"/>
            </a:endParaRPr>
          </a:p>
          <a:p>
            <a:pPr>
              <a:lnSpc>
                <a:spcPct val="114000"/>
              </a:lnSpc>
            </a:pPr>
            <a:r>
              <a:rPr lang="el-GR" dirty="0" smtClean="0">
                <a:solidFill>
                  <a:schemeClr val="bg1"/>
                </a:solidFill>
                <a:latin typeface="Century Gothic" pitchFamily="34" charset="0"/>
              </a:rPr>
              <a:t>για θέματα όπως</a:t>
            </a:r>
            <a:r>
              <a:rPr lang="en-US" dirty="0" smtClean="0">
                <a:solidFill>
                  <a:schemeClr val="bg1"/>
                </a:solidFill>
                <a:latin typeface="Century Gothic" pitchFamily="34" charset="0"/>
              </a:rPr>
              <a:t>:</a:t>
            </a:r>
          </a:p>
          <a:p>
            <a:pPr>
              <a:lnSpc>
                <a:spcPct val="114000"/>
              </a:lnSpc>
            </a:pPr>
            <a:endParaRPr lang="en-US" sz="200" dirty="0" smtClean="0">
              <a:solidFill>
                <a:schemeClr val="bg1"/>
              </a:solidFill>
              <a:latin typeface="Century Gothic" pitchFamily="34" charset="0"/>
            </a:endParaRPr>
          </a:p>
          <a:p>
            <a:pPr>
              <a:lnSpc>
                <a:spcPct val="114000"/>
              </a:lnSpc>
              <a:buFont typeface="Century Gothic" pitchFamily="34" charset="0"/>
              <a:buChar char="►"/>
            </a:pPr>
            <a:r>
              <a:rPr lang="en-US" dirty="0" smtClean="0">
                <a:solidFill>
                  <a:schemeClr val="bg1"/>
                </a:solidFill>
                <a:latin typeface="Century Gothic" pitchFamily="34" charset="0"/>
              </a:rPr>
              <a:t> </a:t>
            </a:r>
            <a:r>
              <a:rPr lang="el-GR" dirty="0" smtClean="0">
                <a:solidFill>
                  <a:schemeClr val="bg1"/>
                </a:solidFill>
                <a:latin typeface="Century Gothic" pitchFamily="34" charset="0"/>
              </a:rPr>
              <a:t>Σχολικός Εκφοβισμός</a:t>
            </a:r>
            <a:endParaRPr lang="en-US" dirty="0" smtClean="0">
              <a:solidFill>
                <a:schemeClr val="bg1"/>
              </a:solidFill>
              <a:latin typeface="Century Gothic" pitchFamily="34" charset="0"/>
            </a:endParaRPr>
          </a:p>
          <a:p>
            <a:pPr>
              <a:lnSpc>
                <a:spcPct val="114000"/>
              </a:lnSpc>
              <a:buFont typeface="Century Gothic" pitchFamily="34" charset="0"/>
              <a:buChar char="►"/>
            </a:pPr>
            <a:r>
              <a:rPr lang="en-US" dirty="0" smtClean="0">
                <a:solidFill>
                  <a:schemeClr val="bg1"/>
                </a:solidFill>
                <a:latin typeface="Century Gothic" pitchFamily="34" charset="0"/>
              </a:rPr>
              <a:t> </a:t>
            </a:r>
            <a:r>
              <a:rPr lang="el-GR" dirty="0" smtClean="0">
                <a:solidFill>
                  <a:schemeClr val="bg1"/>
                </a:solidFill>
                <a:latin typeface="Century Gothic" pitchFamily="34" charset="0"/>
              </a:rPr>
              <a:t>Καρκίνος του Στήθους</a:t>
            </a:r>
            <a:endParaRPr lang="en-US" dirty="0" smtClean="0">
              <a:solidFill>
                <a:schemeClr val="bg1"/>
              </a:solidFill>
              <a:latin typeface="Century Gothic" pitchFamily="34" charset="0"/>
            </a:endParaRPr>
          </a:p>
          <a:p>
            <a:pPr>
              <a:lnSpc>
                <a:spcPct val="114000"/>
              </a:lnSpc>
              <a:buFont typeface="Century Gothic" pitchFamily="34" charset="0"/>
              <a:buChar char="►"/>
            </a:pPr>
            <a:r>
              <a:rPr lang="en-US" dirty="0" smtClean="0">
                <a:solidFill>
                  <a:schemeClr val="bg1"/>
                </a:solidFill>
                <a:latin typeface="Century Gothic" pitchFamily="34" charset="0"/>
              </a:rPr>
              <a:t> </a:t>
            </a:r>
            <a:r>
              <a:rPr lang="el-GR" dirty="0" smtClean="0">
                <a:solidFill>
                  <a:schemeClr val="bg1"/>
                </a:solidFill>
                <a:latin typeface="Century Gothic" pitchFamily="34" charset="0"/>
              </a:rPr>
              <a:t>Πώς να ζήσετε με Διαβήτη</a:t>
            </a:r>
            <a:endParaRPr lang="en-US" dirty="0" smtClean="0">
              <a:solidFill>
                <a:schemeClr val="bg1"/>
              </a:solidFill>
              <a:latin typeface="Century Gothic" pitchFamily="34" charset="0"/>
            </a:endParaRPr>
          </a:p>
          <a:p>
            <a:pPr>
              <a:lnSpc>
                <a:spcPct val="114000"/>
              </a:lnSpc>
            </a:pPr>
            <a:endParaRPr lang="en-US" sz="500" dirty="0" smtClean="0">
              <a:solidFill>
                <a:schemeClr val="bg1"/>
              </a:solidFill>
              <a:latin typeface="Century Gothic" pitchFamily="34" charset="0"/>
            </a:endParaRPr>
          </a:p>
          <a:p>
            <a:pPr>
              <a:lnSpc>
                <a:spcPct val="114000"/>
              </a:lnSpc>
            </a:pPr>
            <a:r>
              <a:rPr lang="el-GR" dirty="0" smtClean="0">
                <a:solidFill>
                  <a:schemeClr val="bg1"/>
                </a:solidFill>
                <a:latin typeface="Century Gothic" pitchFamily="34" charset="0"/>
              </a:rPr>
              <a:t>και πολλά ακόμη</a:t>
            </a:r>
            <a:r>
              <a:rPr lang="en-US" dirty="0" smtClean="0">
                <a:solidFill>
                  <a:schemeClr val="bg1"/>
                </a:solidFill>
                <a:latin typeface="Century Gothic" pitchFamily="34" charset="0"/>
              </a:rPr>
              <a:t>.</a:t>
            </a:r>
          </a:p>
        </p:txBody>
      </p:sp>
      <p:pic>
        <p:nvPicPr>
          <p:cNvPr id="8" name="Picture 7" descr="news-000504.jpg"/>
          <p:cNvPicPr>
            <a:picLocks noChangeAspect="1"/>
          </p:cNvPicPr>
          <p:nvPr/>
        </p:nvPicPr>
        <p:blipFill>
          <a:blip r:embed="rId3"/>
          <a:stretch>
            <a:fillRect/>
          </a:stretch>
        </p:blipFill>
        <p:spPr>
          <a:xfrm>
            <a:off x="0" y="4435382"/>
            <a:ext cx="3727776" cy="2422618"/>
          </a:xfrm>
          <a:prstGeom prst="rect">
            <a:avLst/>
          </a:prstGeom>
        </p:spPr>
      </p:pic>
      <p:pic>
        <p:nvPicPr>
          <p:cNvPr id="11" name="Picture 10" descr="AMCPV-38.jpg"/>
          <p:cNvPicPr>
            <a:picLocks noChangeAspect="1"/>
          </p:cNvPicPr>
          <p:nvPr/>
        </p:nvPicPr>
        <p:blipFill>
          <a:blip r:embed="rId4"/>
          <a:stretch>
            <a:fillRect/>
          </a:stretch>
        </p:blipFill>
        <p:spPr>
          <a:xfrm>
            <a:off x="5516510" y="4435382"/>
            <a:ext cx="3629876" cy="2422618"/>
          </a:xfrm>
          <a:prstGeom prst="rect">
            <a:avLst/>
          </a:prstGeom>
        </p:spPr>
      </p:pic>
      <p:pic>
        <p:nvPicPr>
          <p:cNvPr id="12" name="Picture 11" descr="AMCPV-76low.jpg"/>
          <p:cNvPicPr>
            <a:picLocks noChangeAspect="1"/>
          </p:cNvPicPr>
          <p:nvPr/>
        </p:nvPicPr>
        <p:blipFill>
          <a:blip r:embed="rId5"/>
          <a:stretch>
            <a:fillRect/>
          </a:stretch>
        </p:blipFill>
        <p:spPr>
          <a:xfrm>
            <a:off x="3727776" y="4435383"/>
            <a:ext cx="1788734" cy="2422618"/>
          </a:xfrm>
          <a:prstGeom prst="rect">
            <a:avLst/>
          </a:prstGeom>
        </p:spPr>
      </p:pic>
      <p:sp>
        <p:nvSpPr>
          <p:cNvPr id="13" name="Title 1"/>
          <p:cNvSpPr txBox="1">
            <a:spLocks noChangeArrowheads="1"/>
          </p:cNvSpPr>
          <p:nvPr/>
        </p:nvSpPr>
        <p:spPr bwMode="auto">
          <a:xfrm>
            <a:off x="1378194" y="221803"/>
            <a:ext cx="6358241" cy="395288"/>
          </a:xfrm>
          <a:prstGeom prst="rect">
            <a:avLst/>
          </a:prstGeom>
          <a:noFill/>
          <a:ln w="9525">
            <a:noFill/>
            <a:miter lim="800000"/>
            <a:headEnd/>
            <a:tailEnd/>
          </a:ln>
        </p:spPr>
        <p:txBody>
          <a:bodyPr anchor="ctr"/>
          <a:lstStyle/>
          <a:p>
            <a:pPr algn="ctr">
              <a:defRPr/>
            </a:pPr>
            <a:r>
              <a:rPr lang="el-GR" altLang="zh-HK" sz="2800" dirty="0" smtClean="0">
                <a:solidFill>
                  <a:schemeClr val="bg1"/>
                </a:solidFill>
                <a:latin typeface="Century Gothic" pitchFamily="34" charset="0"/>
                <a:ea typeface="新細明體" charset="-120"/>
                <a:cs typeface="Arial" charset="0"/>
              </a:rPr>
              <a:t>ΠΟΙΟΙ ΕΙΜΑΣΤΕ</a:t>
            </a:r>
            <a:r>
              <a:rPr lang="en-US" altLang="zh-HK" sz="2800" dirty="0" smtClean="0">
                <a:solidFill>
                  <a:schemeClr val="bg1"/>
                </a:solidFill>
                <a:latin typeface="Century Gothic" pitchFamily="34" charset="0"/>
                <a:ea typeface="新細明體" charset="-120"/>
                <a:cs typeface="Arial" charset="0"/>
              </a:rPr>
              <a:t>: </a:t>
            </a:r>
            <a:r>
              <a:rPr lang="el-GR" altLang="zh-HK" sz="2800" dirty="0" smtClean="0">
                <a:solidFill>
                  <a:schemeClr val="bg1"/>
                </a:solidFill>
                <a:latin typeface="Century Gothic" pitchFamily="34" charset="0"/>
                <a:ea typeface="新細明體" charset="-120"/>
                <a:cs typeface="Arial" charset="0"/>
              </a:rPr>
              <a:t>ΠΡΩΤΟΒΟΥΛΙΕΣ ΕΚΕ</a:t>
            </a:r>
            <a:endParaRPr lang="en-US" altLang="zh-HK" sz="2800" dirty="0">
              <a:solidFill>
                <a:schemeClr val="bg1"/>
              </a:solidFill>
              <a:latin typeface="Century Gothic" pitchFamily="34" charset="0"/>
              <a:ea typeface="新細明體" charset="-120"/>
              <a:cs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hoto-bazaar_1.jpg"/>
          <p:cNvPicPr>
            <a:picLocks noChangeAspect="1"/>
          </p:cNvPicPr>
          <p:nvPr/>
        </p:nvPicPr>
        <p:blipFill>
          <a:blip r:embed="rId2"/>
          <a:stretch>
            <a:fillRect/>
          </a:stretch>
        </p:blipFill>
        <p:spPr>
          <a:xfrm>
            <a:off x="3575409" y="1027413"/>
            <a:ext cx="5568592" cy="3637055"/>
          </a:xfrm>
          <a:prstGeom prst="rect">
            <a:avLst/>
          </a:prstGeom>
        </p:spPr>
      </p:pic>
      <p:grpSp>
        <p:nvGrpSpPr>
          <p:cNvPr id="2" name="Group 1"/>
          <p:cNvGrpSpPr/>
          <p:nvPr/>
        </p:nvGrpSpPr>
        <p:grpSpPr>
          <a:xfrm>
            <a:off x="0" y="0"/>
            <a:ext cx="9144000" cy="770562"/>
            <a:chOff x="0" y="0"/>
            <a:chExt cx="9144000" cy="770562"/>
          </a:xfrm>
        </p:grpSpPr>
        <p:sp>
          <p:nvSpPr>
            <p:cNvPr id="3" name="Rectangle 2"/>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entagon 5"/>
          <p:cNvSpPr/>
          <p:nvPr/>
        </p:nvSpPr>
        <p:spPr>
          <a:xfrm>
            <a:off x="2" y="1027412"/>
            <a:ext cx="5404206" cy="3637054"/>
          </a:xfrm>
          <a:prstGeom prst="homePlate">
            <a:avLst/>
          </a:prstGeom>
          <a:solidFill>
            <a:schemeClr val="tx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7882" y="1273994"/>
            <a:ext cx="4196991" cy="3250249"/>
          </a:xfrm>
          <a:prstGeom prst="rect">
            <a:avLst/>
          </a:prstGeom>
        </p:spPr>
        <p:txBody>
          <a:bodyPr wrap="square">
            <a:spAutoFit/>
          </a:bodyPr>
          <a:lstStyle/>
          <a:p>
            <a:pPr>
              <a:lnSpc>
                <a:spcPct val="114000"/>
              </a:lnSpc>
            </a:pPr>
            <a:r>
              <a:rPr lang="el-GR" b="1" dirty="0" smtClean="0">
                <a:solidFill>
                  <a:schemeClr val="bg1"/>
                </a:solidFill>
                <a:latin typeface="Century Gothic" pitchFamily="34" charset="0"/>
              </a:rPr>
              <a:t>ΕΤΗΣΙΟ ΧΡΙΣΤΟΥΓΕΝΝΙΑΤΙΚΟ ΦΙΛΑΝΘΡΩΠΙΚΟ </a:t>
            </a:r>
            <a:r>
              <a:rPr lang="en-US" b="1" dirty="0" smtClean="0">
                <a:solidFill>
                  <a:schemeClr val="bg1"/>
                </a:solidFill>
                <a:latin typeface="Century Gothic" pitchFamily="34" charset="0"/>
              </a:rPr>
              <a:t>BAZAAR</a:t>
            </a:r>
          </a:p>
          <a:p>
            <a:pPr>
              <a:lnSpc>
                <a:spcPct val="114000"/>
              </a:lnSpc>
            </a:pPr>
            <a:r>
              <a:rPr lang="el-GR" dirty="0" smtClean="0">
                <a:solidFill>
                  <a:schemeClr val="bg1"/>
                </a:solidFill>
                <a:latin typeface="Century Gothic" pitchFamily="34" charset="0"/>
              </a:rPr>
              <a:t>Κάθε χρόνο, οι φοιτητές Αθήνας και Θεσσαλονίκης διοργανώνουν φιλανθρωπικό </a:t>
            </a:r>
            <a:r>
              <a:rPr lang="en-US" dirty="0" smtClean="0">
                <a:solidFill>
                  <a:schemeClr val="bg1"/>
                </a:solidFill>
                <a:latin typeface="Century Gothic" pitchFamily="34" charset="0"/>
              </a:rPr>
              <a:t>Bazaar </a:t>
            </a:r>
            <a:r>
              <a:rPr lang="el-GR" dirty="0" smtClean="0">
                <a:solidFill>
                  <a:schemeClr val="bg1"/>
                </a:solidFill>
                <a:latin typeface="Century Gothic" pitchFamily="34" charset="0"/>
              </a:rPr>
              <a:t>με χειροποίητα είδη, τρόφιμα &amp; </a:t>
            </a:r>
            <a:r>
              <a:rPr lang="en-US" dirty="0" smtClean="0">
                <a:solidFill>
                  <a:schemeClr val="bg1"/>
                </a:solidFill>
                <a:latin typeface="Century Gothic" pitchFamily="34" charset="0"/>
              </a:rPr>
              <a:t>snack </a:t>
            </a:r>
            <a:r>
              <a:rPr lang="el-GR" dirty="0" smtClean="0">
                <a:solidFill>
                  <a:schemeClr val="bg1"/>
                </a:solidFill>
                <a:latin typeface="Century Gothic" pitchFamily="34" charset="0"/>
              </a:rPr>
              <a:t>από το Τμήμα Διαιτολογίας, βιβλία κ.α. Τα έσοδα προσφέρονται σε ΜΚΟ για την προστασία του </a:t>
            </a:r>
            <a:endParaRPr lang="en-US" dirty="0" smtClean="0">
              <a:solidFill>
                <a:schemeClr val="bg1"/>
              </a:solidFill>
              <a:latin typeface="Century Gothic" pitchFamily="34" charset="0"/>
            </a:endParaRPr>
          </a:p>
          <a:p>
            <a:pPr>
              <a:lnSpc>
                <a:spcPct val="114000"/>
              </a:lnSpc>
            </a:pPr>
            <a:r>
              <a:rPr lang="el-GR" dirty="0" smtClean="0">
                <a:solidFill>
                  <a:schemeClr val="bg1"/>
                </a:solidFill>
                <a:latin typeface="Century Gothic" pitchFamily="34" charset="0"/>
              </a:rPr>
              <a:t>Παιδιού και των Νέων. </a:t>
            </a:r>
            <a:endParaRPr lang="en-US" dirty="0" smtClean="0">
              <a:solidFill>
                <a:schemeClr val="bg1"/>
              </a:solidFill>
              <a:latin typeface="Century Gothic" pitchFamily="34" charset="0"/>
            </a:endParaRPr>
          </a:p>
        </p:txBody>
      </p:sp>
      <p:pic>
        <p:nvPicPr>
          <p:cNvPr id="10" name="Picture 9" descr="_MG_6120.jpg"/>
          <p:cNvPicPr>
            <a:picLocks noChangeAspect="1"/>
          </p:cNvPicPr>
          <p:nvPr/>
        </p:nvPicPr>
        <p:blipFill>
          <a:blip r:embed="rId3"/>
          <a:stretch>
            <a:fillRect/>
          </a:stretch>
        </p:blipFill>
        <p:spPr>
          <a:xfrm>
            <a:off x="1" y="4664468"/>
            <a:ext cx="3294734" cy="2193533"/>
          </a:xfrm>
          <a:prstGeom prst="rect">
            <a:avLst/>
          </a:prstGeom>
        </p:spPr>
      </p:pic>
      <p:pic>
        <p:nvPicPr>
          <p:cNvPr id="11" name="Picture 10" descr="image1.JPG"/>
          <p:cNvPicPr>
            <a:picLocks noChangeAspect="1"/>
          </p:cNvPicPr>
          <p:nvPr/>
        </p:nvPicPr>
        <p:blipFill>
          <a:blip r:embed="rId4"/>
          <a:stretch>
            <a:fillRect/>
          </a:stretch>
        </p:blipFill>
        <p:spPr>
          <a:xfrm>
            <a:off x="3150900" y="4664466"/>
            <a:ext cx="2924712" cy="2193534"/>
          </a:xfrm>
          <a:prstGeom prst="rect">
            <a:avLst/>
          </a:prstGeom>
        </p:spPr>
      </p:pic>
      <p:pic>
        <p:nvPicPr>
          <p:cNvPr id="14" name="Picture 13" descr="koinwniki kouzina.JPG"/>
          <p:cNvPicPr>
            <a:picLocks noChangeAspect="1"/>
          </p:cNvPicPr>
          <p:nvPr/>
        </p:nvPicPr>
        <p:blipFill>
          <a:blip r:embed="rId5"/>
          <a:stretch>
            <a:fillRect/>
          </a:stretch>
        </p:blipFill>
        <p:spPr>
          <a:xfrm>
            <a:off x="6075612" y="4664466"/>
            <a:ext cx="3068388" cy="2193534"/>
          </a:xfrm>
          <a:prstGeom prst="rect">
            <a:avLst/>
          </a:prstGeom>
        </p:spPr>
      </p:pic>
      <p:sp>
        <p:nvSpPr>
          <p:cNvPr id="12" name="Title 1"/>
          <p:cNvSpPr txBox="1">
            <a:spLocks noChangeArrowheads="1"/>
          </p:cNvSpPr>
          <p:nvPr/>
        </p:nvSpPr>
        <p:spPr bwMode="auto">
          <a:xfrm>
            <a:off x="1378194" y="221803"/>
            <a:ext cx="6358241" cy="395288"/>
          </a:xfrm>
          <a:prstGeom prst="rect">
            <a:avLst/>
          </a:prstGeom>
          <a:noFill/>
          <a:ln w="9525">
            <a:noFill/>
            <a:miter lim="800000"/>
            <a:headEnd/>
            <a:tailEnd/>
          </a:ln>
        </p:spPr>
        <p:txBody>
          <a:bodyPr anchor="ctr"/>
          <a:lstStyle/>
          <a:p>
            <a:pPr algn="ctr">
              <a:defRPr/>
            </a:pPr>
            <a:r>
              <a:rPr lang="el-GR" altLang="zh-HK" sz="2800" dirty="0" smtClean="0">
                <a:solidFill>
                  <a:schemeClr val="bg1"/>
                </a:solidFill>
                <a:latin typeface="Century Gothic" pitchFamily="34" charset="0"/>
                <a:ea typeface="新細明體" charset="-120"/>
                <a:cs typeface="Arial" charset="0"/>
              </a:rPr>
              <a:t>ΠΟΙΟΙ ΕΙΜΑΣΤΕ</a:t>
            </a:r>
            <a:r>
              <a:rPr lang="en-US" altLang="zh-HK" sz="2800" dirty="0" smtClean="0">
                <a:solidFill>
                  <a:schemeClr val="bg1"/>
                </a:solidFill>
                <a:latin typeface="Century Gothic" pitchFamily="34" charset="0"/>
                <a:ea typeface="新細明體" charset="-120"/>
                <a:cs typeface="Arial" charset="0"/>
              </a:rPr>
              <a:t>: </a:t>
            </a:r>
            <a:r>
              <a:rPr lang="el-GR" altLang="zh-HK" sz="2800" dirty="0" smtClean="0">
                <a:solidFill>
                  <a:schemeClr val="bg1"/>
                </a:solidFill>
                <a:latin typeface="Century Gothic" pitchFamily="34" charset="0"/>
                <a:ea typeface="新細明體" charset="-120"/>
                <a:cs typeface="Arial" charset="0"/>
              </a:rPr>
              <a:t>ΠΡΩΤΟΒΟΥΛΙΕΣ ΕΚΕ</a:t>
            </a:r>
            <a:endParaRPr lang="en-US" altLang="zh-HK" sz="2800" dirty="0">
              <a:solidFill>
                <a:schemeClr val="bg1"/>
              </a:solidFill>
              <a:latin typeface="Century Gothic" pitchFamily="34" charset="0"/>
              <a:ea typeface="新細明體" charset="-120"/>
              <a:cs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infographic.JPG"/>
          <p:cNvPicPr>
            <a:picLocks noChangeAspect="1"/>
          </p:cNvPicPr>
          <p:nvPr/>
        </p:nvPicPr>
        <p:blipFill>
          <a:blip r:embed="rId3"/>
          <a:srcRect/>
          <a:stretch>
            <a:fillRect/>
          </a:stretch>
        </p:blipFill>
        <p:spPr bwMode="auto">
          <a:xfrm>
            <a:off x="1" y="769098"/>
            <a:ext cx="6088901" cy="6088901"/>
          </a:xfrm>
          <a:prstGeom prst="rect">
            <a:avLst/>
          </a:prstGeom>
          <a:noFill/>
          <a:ln w="9525">
            <a:noFill/>
            <a:miter lim="800000"/>
            <a:headEnd/>
            <a:tailEnd/>
          </a:ln>
        </p:spPr>
      </p:pic>
      <p:sp>
        <p:nvSpPr>
          <p:cNvPr id="28675" name="TextBox 5"/>
          <p:cNvSpPr txBox="1">
            <a:spLocks noChangeArrowheads="1"/>
          </p:cNvSpPr>
          <p:nvPr/>
        </p:nvSpPr>
        <p:spPr bwMode="auto">
          <a:xfrm>
            <a:off x="5065161" y="1643063"/>
            <a:ext cx="4078840" cy="3785652"/>
          </a:xfrm>
          <a:prstGeom prst="rect">
            <a:avLst/>
          </a:prstGeom>
          <a:solidFill>
            <a:schemeClr val="tx1">
              <a:lumMod val="85000"/>
              <a:lumOff val="15000"/>
              <a:alpha val="81000"/>
            </a:schemeClr>
          </a:solidFill>
          <a:ln w="9525">
            <a:noFill/>
            <a:miter lim="800000"/>
            <a:headEnd/>
            <a:tailEnd/>
          </a:ln>
        </p:spPr>
        <p:txBody>
          <a:bodyPr wrap="square">
            <a:spAutoFit/>
          </a:bodyPr>
          <a:lstStyle/>
          <a:p>
            <a:endParaRPr lang="el-GR" sz="1600" dirty="0">
              <a:solidFill>
                <a:schemeClr val="bg1"/>
              </a:solidFill>
              <a:latin typeface="Century Gothic" pitchFamily="34" charset="0"/>
            </a:endParaRPr>
          </a:p>
          <a:p>
            <a:pPr marL="92075">
              <a:tabLst>
                <a:tab pos="3770313" algn="l"/>
              </a:tabLst>
            </a:pPr>
            <a:r>
              <a:rPr lang="el-GR" sz="1600" dirty="0">
                <a:solidFill>
                  <a:schemeClr val="bg1"/>
                </a:solidFill>
                <a:latin typeface="Century Gothic" pitchFamily="34" charset="0"/>
              </a:rPr>
              <a:t>Ο ετήσιος θεσμός του Μητροπολιτικού Κολλεγίου, ο οποίος περιλαμβάνει:</a:t>
            </a:r>
          </a:p>
          <a:p>
            <a:pPr marL="92075">
              <a:tabLst>
                <a:tab pos="3770313" algn="l"/>
              </a:tabLst>
            </a:pPr>
            <a:endParaRPr lang="en-US" sz="1600" dirty="0">
              <a:solidFill>
                <a:schemeClr val="bg1"/>
              </a:solidFill>
              <a:latin typeface="Century Gothic" pitchFamily="34" charset="0"/>
            </a:endParaRPr>
          </a:p>
          <a:p>
            <a:pPr marL="92075">
              <a:buFont typeface="Century Gothic" pitchFamily="34" charset="0"/>
              <a:buChar char="►"/>
              <a:tabLst>
                <a:tab pos="3770313" algn="l"/>
              </a:tabLst>
            </a:pPr>
            <a:r>
              <a:rPr lang="el-GR" sz="1600" dirty="0">
                <a:solidFill>
                  <a:schemeClr val="bg1"/>
                </a:solidFill>
                <a:latin typeface="Century Gothic" pitchFamily="34" charset="0"/>
              </a:rPr>
              <a:t> Εκπαιδευτικά σεμινάρια και </a:t>
            </a:r>
            <a:endParaRPr lang="en-US" sz="1600" dirty="0" smtClean="0">
              <a:solidFill>
                <a:schemeClr val="bg1"/>
              </a:solidFill>
              <a:latin typeface="Century Gothic" pitchFamily="34" charset="0"/>
            </a:endParaRPr>
          </a:p>
          <a:p>
            <a:pPr marL="92075">
              <a:tabLst>
                <a:tab pos="3770313" algn="l"/>
              </a:tabLst>
            </a:pPr>
            <a:r>
              <a:rPr lang="en-US" sz="1600" dirty="0" smtClean="0">
                <a:solidFill>
                  <a:schemeClr val="bg1"/>
                </a:solidFill>
                <a:latin typeface="Century Gothic" pitchFamily="34" charset="0"/>
              </a:rPr>
              <a:t>     </a:t>
            </a:r>
            <a:r>
              <a:rPr lang="el-GR" sz="1600" dirty="0" smtClean="0">
                <a:solidFill>
                  <a:schemeClr val="bg1"/>
                </a:solidFill>
                <a:latin typeface="Century Gothic" pitchFamily="34" charset="0"/>
              </a:rPr>
              <a:t>επιστημονικές </a:t>
            </a:r>
            <a:r>
              <a:rPr lang="el-GR" sz="1600" dirty="0">
                <a:solidFill>
                  <a:schemeClr val="bg1"/>
                </a:solidFill>
                <a:latin typeface="Century Gothic" pitchFamily="34" charset="0"/>
              </a:rPr>
              <a:t>ημερίδες από </a:t>
            </a:r>
            <a:endParaRPr lang="en-US" sz="1600" dirty="0" smtClean="0">
              <a:solidFill>
                <a:schemeClr val="bg1"/>
              </a:solidFill>
              <a:latin typeface="Century Gothic" pitchFamily="34" charset="0"/>
            </a:endParaRPr>
          </a:p>
          <a:p>
            <a:pPr marL="92075">
              <a:tabLst>
                <a:tab pos="3770313" algn="l"/>
              </a:tabLst>
            </a:pPr>
            <a:r>
              <a:rPr lang="en-US" sz="1600" dirty="0" smtClean="0">
                <a:solidFill>
                  <a:schemeClr val="bg1"/>
                </a:solidFill>
                <a:latin typeface="Century Gothic" pitchFamily="34" charset="0"/>
              </a:rPr>
              <a:t>     </a:t>
            </a:r>
            <a:r>
              <a:rPr lang="el-GR" sz="1600" dirty="0" smtClean="0">
                <a:solidFill>
                  <a:schemeClr val="bg1"/>
                </a:solidFill>
                <a:latin typeface="Century Gothic" pitchFamily="34" charset="0"/>
              </a:rPr>
              <a:t>διακεκριμένους </a:t>
            </a:r>
            <a:r>
              <a:rPr lang="el-GR" sz="1600" dirty="0">
                <a:solidFill>
                  <a:schemeClr val="bg1"/>
                </a:solidFill>
                <a:latin typeface="Century Gothic" pitchFamily="34" charset="0"/>
              </a:rPr>
              <a:t>Έλληνες και ξένους </a:t>
            </a:r>
            <a:endParaRPr lang="en-US" sz="1600" dirty="0" smtClean="0">
              <a:solidFill>
                <a:schemeClr val="bg1"/>
              </a:solidFill>
              <a:latin typeface="Century Gothic" pitchFamily="34" charset="0"/>
            </a:endParaRPr>
          </a:p>
          <a:p>
            <a:pPr marL="92075">
              <a:tabLst>
                <a:tab pos="3770313" algn="l"/>
              </a:tabLst>
            </a:pPr>
            <a:r>
              <a:rPr lang="en-US" sz="1600" dirty="0" smtClean="0">
                <a:solidFill>
                  <a:schemeClr val="bg1"/>
                </a:solidFill>
                <a:latin typeface="Century Gothic" pitchFamily="34" charset="0"/>
              </a:rPr>
              <a:t>     </a:t>
            </a:r>
            <a:r>
              <a:rPr lang="el-GR" sz="1600" dirty="0" smtClean="0">
                <a:solidFill>
                  <a:schemeClr val="bg1"/>
                </a:solidFill>
                <a:latin typeface="Century Gothic" pitchFamily="34" charset="0"/>
              </a:rPr>
              <a:t>ομιλητές</a:t>
            </a:r>
            <a:endParaRPr lang="en-US" sz="1600" dirty="0">
              <a:solidFill>
                <a:schemeClr val="bg1"/>
              </a:solidFill>
              <a:latin typeface="Century Gothic" pitchFamily="34" charset="0"/>
            </a:endParaRPr>
          </a:p>
          <a:p>
            <a:pPr marL="92075">
              <a:buFont typeface="Century Gothic" pitchFamily="34" charset="0"/>
              <a:buChar char="►"/>
              <a:tabLst>
                <a:tab pos="3770313" algn="l"/>
              </a:tabLst>
            </a:pPr>
            <a:r>
              <a:rPr lang="el-GR" sz="1600" dirty="0">
                <a:solidFill>
                  <a:schemeClr val="bg1"/>
                </a:solidFill>
                <a:latin typeface="Century Gothic" pitchFamily="34" charset="0"/>
              </a:rPr>
              <a:t> Εκπαιδευτικές επισκέψεις και </a:t>
            </a:r>
            <a:r>
              <a:rPr lang="en-US" sz="1600" dirty="0">
                <a:solidFill>
                  <a:schemeClr val="bg1"/>
                </a:solidFill>
                <a:latin typeface="Century Gothic" pitchFamily="34" charset="0"/>
              </a:rPr>
              <a:t>field </a:t>
            </a:r>
            <a:endParaRPr lang="en-US" sz="1600" dirty="0" smtClean="0">
              <a:solidFill>
                <a:schemeClr val="bg1"/>
              </a:solidFill>
              <a:latin typeface="Century Gothic" pitchFamily="34" charset="0"/>
            </a:endParaRPr>
          </a:p>
          <a:p>
            <a:pPr marL="92075">
              <a:tabLst>
                <a:tab pos="3770313" algn="l"/>
              </a:tabLst>
            </a:pPr>
            <a:r>
              <a:rPr lang="en-US" sz="1600" dirty="0" smtClean="0">
                <a:solidFill>
                  <a:schemeClr val="bg1"/>
                </a:solidFill>
                <a:latin typeface="Century Gothic" pitchFamily="34" charset="0"/>
              </a:rPr>
              <a:t>     trips</a:t>
            </a:r>
            <a:endParaRPr lang="en-US" sz="1600" dirty="0">
              <a:solidFill>
                <a:schemeClr val="bg1"/>
              </a:solidFill>
              <a:latin typeface="Century Gothic" pitchFamily="34" charset="0"/>
            </a:endParaRPr>
          </a:p>
          <a:p>
            <a:pPr marL="92075">
              <a:buFont typeface="Century Gothic" pitchFamily="34" charset="0"/>
              <a:buChar char="►"/>
              <a:tabLst>
                <a:tab pos="3770313" algn="l"/>
              </a:tabLst>
            </a:pPr>
            <a:r>
              <a:rPr lang="el-GR" sz="1600" dirty="0">
                <a:solidFill>
                  <a:schemeClr val="bg1"/>
                </a:solidFill>
                <a:latin typeface="Century Gothic" pitchFamily="34" charset="0"/>
              </a:rPr>
              <a:t> </a:t>
            </a:r>
            <a:r>
              <a:rPr lang="en-US" sz="1600" dirty="0">
                <a:solidFill>
                  <a:schemeClr val="bg1"/>
                </a:solidFill>
                <a:latin typeface="Century Gothic" pitchFamily="34" charset="0"/>
              </a:rPr>
              <a:t>Career Days</a:t>
            </a:r>
          </a:p>
          <a:p>
            <a:pPr marL="92075">
              <a:buFont typeface="Century Gothic" pitchFamily="34" charset="0"/>
              <a:buChar char="►"/>
              <a:tabLst>
                <a:tab pos="3770313" algn="l"/>
              </a:tabLst>
            </a:pPr>
            <a:r>
              <a:rPr lang="el-GR" sz="1600" dirty="0">
                <a:solidFill>
                  <a:schemeClr val="bg1"/>
                </a:solidFill>
                <a:latin typeface="Century Gothic" pitchFamily="34" charset="0"/>
              </a:rPr>
              <a:t> Καθοδήγηση και συμβουλευτική </a:t>
            </a:r>
            <a:endParaRPr lang="en-US" sz="1600" dirty="0" smtClean="0">
              <a:solidFill>
                <a:schemeClr val="bg1"/>
              </a:solidFill>
              <a:latin typeface="Century Gothic" pitchFamily="34" charset="0"/>
            </a:endParaRPr>
          </a:p>
          <a:p>
            <a:pPr marL="92075">
              <a:tabLst>
                <a:tab pos="3770313" algn="l"/>
              </a:tabLst>
            </a:pPr>
            <a:r>
              <a:rPr lang="en-US" sz="1600" dirty="0" smtClean="0">
                <a:solidFill>
                  <a:schemeClr val="bg1"/>
                </a:solidFill>
                <a:latin typeface="Century Gothic" pitchFamily="34" charset="0"/>
              </a:rPr>
              <a:t>     </a:t>
            </a:r>
            <a:r>
              <a:rPr lang="el-GR" sz="1600" dirty="0" smtClean="0">
                <a:solidFill>
                  <a:schemeClr val="bg1"/>
                </a:solidFill>
                <a:latin typeface="Century Gothic" pitchFamily="34" charset="0"/>
              </a:rPr>
              <a:t>καριέρας </a:t>
            </a:r>
            <a:r>
              <a:rPr lang="el-GR" sz="1600" dirty="0">
                <a:solidFill>
                  <a:schemeClr val="bg1"/>
                </a:solidFill>
                <a:latin typeface="Century Gothic" pitchFamily="34" charset="0"/>
              </a:rPr>
              <a:t>και πρακτικής / κλινικής </a:t>
            </a:r>
            <a:endParaRPr lang="en-US" sz="1600" dirty="0" smtClean="0">
              <a:solidFill>
                <a:schemeClr val="bg1"/>
              </a:solidFill>
              <a:latin typeface="Century Gothic" pitchFamily="34" charset="0"/>
            </a:endParaRPr>
          </a:p>
          <a:p>
            <a:pPr marL="92075">
              <a:tabLst>
                <a:tab pos="3770313" algn="l"/>
              </a:tabLst>
            </a:pPr>
            <a:r>
              <a:rPr lang="en-US" sz="1600" dirty="0" smtClean="0">
                <a:solidFill>
                  <a:schemeClr val="bg1"/>
                </a:solidFill>
                <a:latin typeface="Century Gothic" pitchFamily="34" charset="0"/>
              </a:rPr>
              <a:t>     </a:t>
            </a:r>
            <a:r>
              <a:rPr lang="el-GR" sz="1600" dirty="0" smtClean="0">
                <a:solidFill>
                  <a:schemeClr val="bg1"/>
                </a:solidFill>
                <a:latin typeface="Century Gothic" pitchFamily="34" charset="0"/>
              </a:rPr>
              <a:t>άσκησης</a:t>
            </a:r>
            <a:r>
              <a:rPr lang="el-GR" sz="1600" dirty="0">
                <a:solidFill>
                  <a:schemeClr val="bg1"/>
                </a:solidFill>
                <a:latin typeface="Century Gothic" pitchFamily="34" charset="0"/>
              </a:rPr>
              <a:t>.</a:t>
            </a:r>
            <a:endParaRPr lang="en-US" sz="1600" dirty="0">
              <a:solidFill>
                <a:schemeClr val="bg1"/>
              </a:solidFill>
              <a:latin typeface="Century Gothic" pitchFamily="34" charset="0"/>
            </a:endParaRPr>
          </a:p>
          <a:p>
            <a:pPr marL="92075">
              <a:tabLst>
                <a:tab pos="3770313" algn="l"/>
              </a:tabLst>
            </a:pPr>
            <a:r>
              <a:rPr lang="el-GR" sz="1600" dirty="0">
                <a:solidFill>
                  <a:schemeClr val="bg1"/>
                </a:solidFill>
                <a:latin typeface="Century Gothic" pitchFamily="34" charset="0"/>
              </a:rPr>
              <a:t> </a:t>
            </a:r>
            <a:endParaRPr lang="en-US" sz="1600" dirty="0">
              <a:solidFill>
                <a:schemeClr val="bg1"/>
              </a:solidFill>
              <a:latin typeface="Century Gothic" pitchFamily="34" charset="0"/>
            </a:endParaRPr>
          </a:p>
        </p:txBody>
      </p:sp>
      <p:grpSp>
        <p:nvGrpSpPr>
          <p:cNvPr id="4" name="Group 3"/>
          <p:cNvGrpSpPr/>
          <p:nvPr/>
        </p:nvGrpSpPr>
        <p:grpSpPr>
          <a:xfrm>
            <a:off x="0" y="0"/>
            <a:ext cx="9144000" cy="770562"/>
            <a:chOff x="0" y="0"/>
            <a:chExt cx="9144000" cy="770562"/>
          </a:xfrm>
        </p:grpSpPr>
        <p:sp>
          <p:nvSpPr>
            <p:cNvPr id="5" name="Rectangle 4"/>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2"/>
          <p:cNvSpPr txBox="1">
            <a:spLocks noChangeArrowheads="1"/>
          </p:cNvSpPr>
          <p:nvPr/>
        </p:nvSpPr>
        <p:spPr bwMode="auto">
          <a:xfrm>
            <a:off x="1135934" y="54725"/>
            <a:ext cx="6840538" cy="714375"/>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l-GR" sz="2800" dirty="0" smtClean="0">
                <a:solidFill>
                  <a:schemeClr val="bg1"/>
                </a:solidFill>
                <a:latin typeface="Century Gothic" pitchFamily="34" charset="0"/>
                <a:cs typeface="Arial" charset="0"/>
              </a:rPr>
              <a:t>ΔΙΑΣΥΝΔΕΣΗ ΜΕ ΤΗΝ ΑΓΟΡΑ ΕΡΓΑΣΙΑΣ</a:t>
            </a:r>
            <a:endParaRPr lang="en-US" sz="2800" dirty="0">
              <a:solidFill>
                <a:schemeClr val="bg1"/>
              </a:solidFill>
              <a:latin typeface="Century Gothic" pitchFamily="34" charset="0"/>
              <a:cs typeface="Arial" charset="0"/>
            </a:endParaRPr>
          </a:p>
          <a:p>
            <a:pPr algn="ctr" defTabSz="914400" fontAlgn="base">
              <a:spcBef>
                <a:spcPct val="0"/>
              </a:spcBef>
              <a:spcAft>
                <a:spcPct val="0"/>
              </a:spcAft>
              <a:defRPr/>
            </a:pPr>
            <a:r>
              <a:rPr lang="el-GR" dirty="0" smtClean="0">
                <a:solidFill>
                  <a:schemeClr val="bg1"/>
                </a:solidFill>
                <a:latin typeface="Century Gothic" pitchFamily="34" charset="0"/>
                <a:cs typeface="Arial" charset="0"/>
              </a:rPr>
              <a:t>Ετήσιος Θεσμός </a:t>
            </a:r>
            <a:r>
              <a:rPr lang="en-US" dirty="0" smtClean="0">
                <a:solidFill>
                  <a:schemeClr val="bg1"/>
                </a:solidFill>
                <a:latin typeface="Century Gothic" pitchFamily="34" charset="0"/>
                <a:cs typeface="Arial" charset="0"/>
              </a:rPr>
              <a:t>“DevelopingU”</a:t>
            </a:r>
            <a:endParaRPr lang="en-US" sz="2800" kern="0" dirty="0">
              <a:solidFill>
                <a:schemeClr val="bg1"/>
              </a:solidFill>
              <a:latin typeface="Century Gothic" pitchFamily="34" charset="0"/>
              <a:cs typeface="Arial" charset="0"/>
            </a:endParaRPr>
          </a:p>
        </p:txBody>
      </p:sp>
      <p:pic>
        <p:nvPicPr>
          <p:cNvPr id="8" name="Picture 7" descr="logoamcgreek-final.jpg"/>
          <p:cNvPicPr>
            <a:picLocks noChangeAspect="1"/>
          </p:cNvPicPr>
          <p:nvPr/>
        </p:nvPicPr>
        <p:blipFill>
          <a:blip r:embed="rId4"/>
          <a:stretch>
            <a:fillRect/>
          </a:stretch>
        </p:blipFill>
        <p:spPr>
          <a:xfrm>
            <a:off x="45024" y="6296820"/>
            <a:ext cx="1722132" cy="52008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5750" y="1928813"/>
            <a:ext cx="5214938" cy="5000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699" name="Rectangle 1"/>
          <p:cNvSpPr>
            <a:spLocks noChangeArrowheads="1"/>
          </p:cNvSpPr>
          <p:nvPr/>
        </p:nvSpPr>
        <p:spPr bwMode="auto">
          <a:xfrm>
            <a:off x="285751" y="1905001"/>
            <a:ext cx="8572500" cy="4616648"/>
          </a:xfrm>
          <a:prstGeom prst="rect">
            <a:avLst/>
          </a:prstGeom>
          <a:noFill/>
          <a:ln w="9525">
            <a:noFill/>
            <a:miter lim="800000"/>
            <a:headEnd/>
            <a:tailEnd/>
          </a:ln>
        </p:spPr>
        <p:txBody>
          <a:bodyPr>
            <a:spAutoFit/>
          </a:bodyPr>
          <a:lstStyle/>
          <a:p>
            <a:pPr algn="just"/>
            <a:r>
              <a:rPr lang="el-GR" sz="2400" dirty="0">
                <a:solidFill>
                  <a:schemeClr val="bg1"/>
                </a:solidFill>
                <a:latin typeface="Century Gothic" pitchFamily="34" charset="0"/>
              </a:rPr>
              <a:t>Στόχος του </a:t>
            </a:r>
            <a:r>
              <a:rPr lang="en-US" sz="2400" dirty="0">
                <a:solidFill>
                  <a:schemeClr val="bg1"/>
                </a:solidFill>
                <a:latin typeface="Century Gothic" pitchFamily="34" charset="0"/>
              </a:rPr>
              <a:t>DevelopingU </a:t>
            </a:r>
            <a:r>
              <a:rPr lang="el-GR" sz="2400" dirty="0">
                <a:solidFill>
                  <a:schemeClr val="bg1"/>
                </a:solidFill>
                <a:latin typeface="Century Gothic" pitchFamily="34" charset="0"/>
              </a:rPr>
              <a:t>είναι</a:t>
            </a:r>
            <a:r>
              <a:rPr lang="en-US" sz="2400" dirty="0">
                <a:solidFill>
                  <a:schemeClr val="bg1"/>
                </a:solidFill>
                <a:latin typeface="Century Gothic" pitchFamily="34" charset="0"/>
              </a:rPr>
              <a:t>:</a:t>
            </a:r>
          </a:p>
          <a:p>
            <a:pPr algn="just"/>
            <a:endParaRPr lang="en-US" b="1" dirty="0">
              <a:latin typeface="Century Gothic" pitchFamily="34" charset="0"/>
            </a:endParaRPr>
          </a:p>
          <a:p>
            <a:pPr algn="just">
              <a:buFont typeface="Century Gothic" pitchFamily="34" charset="0"/>
              <a:buChar char="►"/>
            </a:pPr>
            <a:r>
              <a:rPr lang="el-GR" dirty="0">
                <a:latin typeface="Century Gothic" pitchFamily="34" charset="0"/>
              </a:rPr>
              <a:t>να αναπτύξουν οι φοιτητές </a:t>
            </a:r>
            <a:r>
              <a:rPr lang="el-GR" b="1" dirty="0">
                <a:latin typeface="Century Gothic" pitchFamily="34" charset="0"/>
              </a:rPr>
              <a:t>σύγχρονες επαγγελματικές δεξιότητες και εξειδικευμένες γνώσεις</a:t>
            </a:r>
            <a:r>
              <a:rPr lang="el-GR" dirty="0">
                <a:latin typeface="Century Gothic" pitchFamily="34" charset="0"/>
              </a:rPr>
              <a:t> βάσει των τελευταίων εξελίξεων σε κάθε επιστημονικό </a:t>
            </a:r>
            <a:r>
              <a:rPr lang="el-GR" dirty="0" smtClean="0">
                <a:latin typeface="Century Gothic" pitchFamily="34" charset="0"/>
              </a:rPr>
              <a:t>πεδίο</a:t>
            </a:r>
            <a:r>
              <a:rPr lang="en-US" dirty="0" smtClean="0">
                <a:latin typeface="Century Gothic" pitchFamily="34" charset="0"/>
              </a:rPr>
              <a:t>,</a:t>
            </a:r>
            <a:r>
              <a:rPr lang="el-GR" dirty="0" smtClean="0">
                <a:latin typeface="Century Gothic" pitchFamily="34" charset="0"/>
              </a:rPr>
              <a:t> </a:t>
            </a:r>
            <a:endParaRPr lang="en-US" dirty="0">
              <a:latin typeface="Century Gothic" pitchFamily="34" charset="0"/>
            </a:endParaRPr>
          </a:p>
          <a:p>
            <a:pPr algn="just">
              <a:buFont typeface="Century Gothic" pitchFamily="34" charset="0"/>
              <a:buChar char="►"/>
            </a:pPr>
            <a:endParaRPr lang="en-US" dirty="0">
              <a:latin typeface="Century Gothic" pitchFamily="34" charset="0"/>
            </a:endParaRPr>
          </a:p>
          <a:p>
            <a:pPr algn="just">
              <a:buFont typeface="Century Gothic" pitchFamily="34" charset="0"/>
              <a:buChar char="►"/>
            </a:pPr>
            <a:r>
              <a:rPr lang="el-GR" dirty="0">
                <a:latin typeface="Century Gothic" pitchFamily="34" charset="0"/>
              </a:rPr>
              <a:t>να έρθουν σε </a:t>
            </a:r>
            <a:r>
              <a:rPr lang="el-GR" b="1" dirty="0">
                <a:latin typeface="Century Gothic" pitchFamily="34" charset="0"/>
              </a:rPr>
              <a:t>άμεση επαφή με την αγορά εργασίας </a:t>
            </a:r>
            <a:r>
              <a:rPr lang="el-GR" dirty="0">
                <a:latin typeface="Century Gothic" pitchFamily="34" charset="0"/>
              </a:rPr>
              <a:t>(</a:t>
            </a:r>
            <a:r>
              <a:rPr lang="en-US" dirty="0">
                <a:latin typeface="Century Gothic" pitchFamily="34" charset="0"/>
              </a:rPr>
              <a:t>networking</a:t>
            </a:r>
            <a:r>
              <a:rPr lang="el-GR" dirty="0" smtClean="0">
                <a:latin typeface="Century Gothic" pitchFamily="34" charset="0"/>
              </a:rPr>
              <a:t>)</a:t>
            </a:r>
            <a:r>
              <a:rPr lang="en-US" dirty="0" smtClean="0">
                <a:latin typeface="Century Gothic" pitchFamily="34" charset="0"/>
              </a:rPr>
              <a:t>,</a:t>
            </a:r>
            <a:endParaRPr lang="el-GR" dirty="0">
              <a:latin typeface="Century Gothic" pitchFamily="34" charset="0"/>
            </a:endParaRPr>
          </a:p>
          <a:p>
            <a:pPr algn="just">
              <a:buFont typeface="Century Gothic" pitchFamily="34" charset="0"/>
              <a:buChar char="►"/>
            </a:pPr>
            <a:endParaRPr lang="en-US" dirty="0">
              <a:latin typeface="Century Gothic" pitchFamily="34" charset="0"/>
            </a:endParaRPr>
          </a:p>
          <a:p>
            <a:pPr algn="just">
              <a:buFont typeface="Century Gothic" pitchFamily="34" charset="0"/>
              <a:buChar char="►"/>
            </a:pPr>
            <a:r>
              <a:rPr lang="el-GR" dirty="0">
                <a:latin typeface="Century Gothic" pitchFamily="34" charset="0"/>
              </a:rPr>
              <a:t>να ενημερωθούν για τις </a:t>
            </a:r>
            <a:r>
              <a:rPr lang="el-GR" b="1" dirty="0">
                <a:latin typeface="Century Gothic" pitchFamily="34" charset="0"/>
              </a:rPr>
              <a:t>τελευταίες εξελίξεις </a:t>
            </a:r>
            <a:r>
              <a:rPr lang="el-GR" dirty="0">
                <a:latin typeface="Century Gothic" pitchFamily="34" charset="0"/>
              </a:rPr>
              <a:t>στον κλάδο ενδιαφέροντός </a:t>
            </a:r>
            <a:r>
              <a:rPr lang="el-GR" dirty="0" smtClean="0">
                <a:latin typeface="Century Gothic" pitchFamily="34" charset="0"/>
              </a:rPr>
              <a:t>τους</a:t>
            </a:r>
            <a:r>
              <a:rPr lang="en-US" dirty="0" smtClean="0">
                <a:latin typeface="Century Gothic" pitchFamily="34" charset="0"/>
              </a:rPr>
              <a:t>,</a:t>
            </a:r>
            <a:endParaRPr lang="el-GR" dirty="0">
              <a:latin typeface="Century Gothic" pitchFamily="34" charset="0"/>
            </a:endParaRPr>
          </a:p>
          <a:p>
            <a:pPr algn="just">
              <a:buFont typeface="Century Gothic" pitchFamily="34" charset="0"/>
              <a:buChar char="►"/>
            </a:pPr>
            <a:endParaRPr lang="en-US" dirty="0">
              <a:latin typeface="Century Gothic" pitchFamily="34" charset="0"/>
            </a:endParaRPr>
          </a:p>
          <a:p>
            <a:pPr algn="just">
              <a:buFont typeface="Century Gothic" pitchFamily="34" charset="0"/>
              <a:buChar char="►"/>
            </a:pPr>
            <a:r>
              <a:rPr lang="el-GR" dirty="0">
                <a:latin typeface="Century Gothic" pitchFamily="34" charset="0"/>
              </a:rPr>
              <a:t>να σχηματίσουν μια </a:t>
            </a:r>
            <a:r>
              <a:rPr lang="el-GR" b="1" dirty="0">
                <a:latin typeface="Century Gothic" pitchFamily="34" charset="0"/>
              </a:rPr>
              <a:t>ρεαλιστική εικόνα για τον επαγγελματικό χώρο </a:t>
            </a:r>
            <a:r>
              <a:rPr lang="el-GR" dirty="0">
                <a:latin typeface="Century Gothic" pitchFamily="34" charset="0"/>
              </a:rPr>
              <a:t>στον οποίο έχουν </a:t>
            </a:r>
            <a:r>
              <a:rPr lang="el-GR" dirty="0" smtClean="0">
                <a:latin typeface="Century Gothic" pitchFamily="34" charset="0"/>
              </a:rPr>
              <a:t>επιλέξει</a:t>
            </a:r>
            <a:r>
              <a:rPr lang="en-US" dirty="0" smtClean="0">
                <a:latin typeface="Century Gothic" pitchFamily="34" charset="0"/>
              </a:rPr>
              <a:t>,</a:t>
            </a:r>
            <a:r>
              <a:rPr lang="el-GR" dirty="0" smtClean="0">
                <a:latin typeface="Century Gothic" pitchFamily="34" charset="0"/>
              </a:rPr>
              <a:t> </a:t>
            </a:r>
            <a:endParaRPr lang="el-GR" dirty="0">
              <a:latin typeface="Century Gothic" pitchFamily="34" charset="0"/>
            </a:endParaRPr>
          </a:p>
          <a:p>
            <a:pPr algn="just">
              <a:buFont typeface="Century Gothic" pitchFamily="34" charset="0"/>
              <a:buChar char="►"/>
            </a:pPr>
            <a:endParaRPr lang="en-US" dirty="0">
              <a:latin typeface="Century Gothic" pitchFamily="34" charset="0"/>
            </a:endParaRPr>
          </a:p>
          <a:p>
            <a:pPr algn="just">
              <a:buFont typeface="Century Gothic" pitchFamily="34" charset="0"/>
              <a:buChar char="►"/>
            </a:pPr>
            <a:r>
              <a:rPr lang="el-GR" dirty="0">
                <a:latin typeface="Century Gothic" pitchFamily="34" charset="0"/>
              </a:rPr>
              <a:t>να κινηθούν και να λάβουν </a:t>
            </a:r>
            <a:r>
              <a:rPr lang="el-GR" b="1" dirty="0">
                <a:latin typeface="Century Gothic" pitchFamily="34" charset="0"/>
              </a:rPr>
              <a:t>πρακτικές συμβουλές καριέρας</a:t>
            </a:r>
            <a:r>
              <a:rPr lang="el-GR" dirty="0">
                <a:latin typeface="Century Gothic" pitchFamily="34" charset="0"/>
              </a:rPr>
              <a:t> και χρήσιμα </a:t>
            </a:r>
            <a:r>
              <a:rPr lang="el-GR" dirty="0" err="1">
                <a:latin typeface="Century Gothic" pitchFamily="34" charset="0"/>
              </a:rPr>
              <a:t>tips</a:t>
            </a:r>
            <a:r>
              <a:rPr lang="el-GR" dirty="0">
                <a:latin typeface="Century Gothic" pitchFamily="34" charset="0"/>
              </a:rPr>
              <a:t> για την επαγγελματική τους πορεία.</a:t>
            </a:r>
            <a:endParaRPr lang="en-US" dirty="0">
              <a:latin typeface="Century Gothic" pitchFamily="34" charset="0"/>
            </a:endParaRPr>
          </a:p>
        </p:txBody>
      </p:sp>
      <p:pic>
        <p:nvPicPr>
          <p:cNvPr id="29700" name="Picture 3" descr="header-corp.jpg"/>
          <p:cNvPicPr>
            <a:picLocks noChangeAspect="1"/>
          </p:cNvPicPr>
          <p:nvPr/>
        </p:nvPicPr>
        <p:blipFill>
          <a:blip r:embed="rId2"/>
          <a:srcRect/>
          <a:stretch>
            <a:fillRect/>
          </a:stretch>
        </p:blipFill>
        <p:spPr bwMode="auto">
          <a:xfrm>
            <a:off x="0" y="1"/>
            <a:ext cx="9144000" cy="15843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770562"/>
            <a:chOff x="0" y="0"/>
            <a:chExt cx="9144000" cy="770562"/>
          </a:xfrm>
        </p:grpSpPr>
        <p:sp>
          <p:nvSpPr>
            <p:cNvPr id="14" name="Rectangle 13"/>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2"/>
          <p:cNvSpPr txBox="1">
            <a:spLocks noChangeArrowheads="1"/>
          </p:cNvSpPr>
          <p:nvPr/>
        </p:nvSpPr>
        <p:spPr>
          <a:xfrm>
            <a:off x="123289" y="120114"/>
            <a:ext cx="8804953" cy="714375"/>
          </a:xfrm>
          <a:prstGeom prst="rect">
            <a:avLst/>
          </a:prstGeom>
        </p:spPr>
        <p:txBody>
          <a:bodyPr/>
          <a:lstStyle/>
          <a:p>
            <a:pPr algn="ctr" defTabSz="914400" fontAlgn="base">
              <a:spcBef>
                <a:spcPct val="0"/>
              </a:spcBef>
              <a:spcAft>
                <a:spcPct val="0"/>
              </a:spcAft>
              <a:defRPr/>
            </a:pPr>
            <a:r>
              <a:rPr lang="en-US" sz="2800" kern="0" dirty="0">
                <a:solidFill>
                  <a:schemeClr val="bg1"/>
                </a:solidFill>
                <a:latin typeface="Century Gothic" pitchFamily="34" charset="0"/>
                <a:cs typeface="Arial" charset="0"/>
              </a:rPr>
              <a:t> </a:t>
            </a:r>
            <a:r>
              <a:rPr lang="el-GR" sz="2800" kern="0" dirty="0" smtClean="0">
                <a:solidFill>
                  <a:schemeClr val="bg1"/>
                </a:solidFill>
                <a:latin typeface="Century Gothic" pitchFamily="34" charset="0"/>
                <a:cs typeface="Arial" charset="0"/>
              </a:rPr>
              <a:t>ΠΟΙΟΙ ΕΙΜΑΣΤΕ</a:t>
            </a:r>
            <a:r>
              <a:rPr lang="en-US" sz="2800" kern="0" dirty="0" smtClean="0">
                <a:solidFill>
                  <a:schemeClr val="bg1"/>
                </a:solidFill>
                <a:latin typeface="Century Gothic" pitchFamily="34" charset="0"/>
                <a:cs typeface="Arial" charset="0"/>
              </a:rPr>
              <a:t>: </a:t>
            </a:r>
            <a:r>
              <a:rPr lang="el-GR" sz="2800" kern="0" dirty="0" smtClean="0">
                <a:solidFill>
                  <a:schemeClr val="bg1"/>
                </a:solidFill>
                <a:latin typeface="Century Gothic" pitchFamily="34" charset="0"/>
                <a:cs typeface="Arial" charset="0"/>
              </a:rPr>
              <a:t>ΕΓΚΑΤΑΣΤΑΣΕΙΣ</a:t>
            </a:r>
            <a:endParaRPr lang="en-US" sz="4000" kern="0" dirty="0">
              <a:solidFill>
                <a:schemeClr val="bg1"/>
              </a:solidFill>
              <a:latin typeface="Century Gothic" pitchFamily="34" charset="0"/>
              <a:cs typeface="Arial" charset="0"/>
            </a:endParaRPr>
          </a:p>
        </p:txBody>
      </p:sp>
      <p:pic>
        <p:nvPicPr>
          <p:cNvPr id="10243" name="Picture 2" descr="http://pre05.deviantart.net/2525/th/pre/f/2012/017/2/8/greece_3d_map_by_mesmes-d4mn50d.png"/>
          <p:cNvPicPr>
            <a:picLocks noChangeAspect="1" noChangeArrowheads="1"/>
          </p:cNvPicPr>
          <p:nvPr/>
        </p:nvPicPr>
        <p:blipFill>
          <a:blip r:embed="rId2" cstate="print"/>
          <a:srcRect/>
          <a:stretch>
            <a:fillRect/>
          </a:stretch>
        </p:blipFill>
        <p:spPr bwMode="auto">
          <a:xfrm>
            <a:off x="96392" y="974315"/>
            <a:ext cx="7753065" cy="4275780"/>
          </a:xfrm>
          <a:prstGeom prst="rect">
            <a:avLst/>
          </a:prstGeom>
          <a:noFill/>
          <a:ln w="9525">
            <a:noFill/>
            <a:miter lim="800000"/>
            <a:headEnd/>
            <a:tailEnd/>
          </a:ln>
        </p:spPr>
      </p:pic>
      <p:pic>
        <p:nvPicPr>
          <p:cNvPr id="10244" name="Picture 16" descr="http://www.clker.com/cliparts/o/I/n/9/A/C/red-pin-hi.png"/>
          <p:cNvPicPr>
            <a:picLocks noChangeAspect="1" noChangeArrowheads="1"/>
          </p:cNvPicPr>
          <p:nvPr/>
        </p:nvPicPr>
        <p:blipFill>
          <a:blip r:embed="rId3" cstate="print">
            <a:lum bright="70000" contrast="-70000"/>
          </a:blip>
          <a:srcRect/>
          <a:stretch>
            <a:fillRect/>
          </a:stretch>
        </p:blipFill>
        <p:spPr bwMode="auto">
          <a:xfrm>
            <a:off x="2751835" y="1451789"/>
            <a:ext cx="577441" cy="394022"/>
          </a:xfrm>
          <a:prstGeom prst="rect">
            <a:avLst/>
          </a:prstGeom>
          <a:noFill/>
          <a:ln w="9525">
            <a:noFill/>
            <a:miter lim="800000"/>
            <a:headEnd/>
            <a:tailEnd/>
          </a:ln>
        </p:spPr>
      </p:pic>
      <p:pic>
        <p:nvPicPr>
          <p:cNvPr id="10245" name="Picture 16" descr="http://www.clker.com/cliparts/o/I/n/9/A/C/red-pin-hi.png"/>
          <p:cNvPicPr>
            <a:picLocks noChangeAspect="1" noChangeArrowheads="1"/>
          </p:cNvPicPr>
          <p:nvPr/>
        </p:nvPicPr>
        <p:blipFill>
          <a:blip r:embed="rId3" cstate="print">
            <a:lum bright="70000" contrast="-70000"/>
          </a:blip>
          <a:srcRect/>
          <a:stretch>
            <a:fillRect/>
          </a:stretch>
        </p:blipFill>
        <p:spPr bwMode="auto">
          <a:xfrm>
            <a:off x="3005190" y="2406590"/>
            <a:ext cx="577441" cy="394022"/>
          </a:xfrm>
          <a:prstGeom prst="rect">
            <a:avLst/>
          </a:prstGeom>
          <a:noFill/>
          <a:ln w="9525">
            <a:noFill/>
            <a:miter lim="800000"/>
            <a:headEnd/>
            <a:tailEnd/>
          </a:ln>
        </p:spPr>
      </p:pic>
      <p:pic>
        <p:nvPicPr>
          <p:cNvPr id="10246" name="Picture 16" descr="http://www.clker.com/cliparts/o/I/n/9/A/C/red-pin-hi.png"/>
          <p:cNvPicPr>
            <a:picLocks noChangeAspect="1" noChangeArrowheads="1"/>
          </p:cNvPicPr>
          <p:nvPr/>
        </p:nvPicPr>
        <p:blipFill>
          <a:blip r:embed="rId3" cstate="print">
            <a:lum bright="70000" contrast="-70000"/>
          </a:blip>
          <a:srcRect/>
          <a:stretch>
            <a:fillRect/>
          </a:stretch>
        </p:blipFill>
        <p:spPr bwMode="auto">
          <a:xfrm>
            <a:off x="3318685" y="2748225"/>
            <a:ext cx="577441" cy="394021"/>
          </a:xfrm>
          <a:prstGeom prst="rect">
            <a:avLst/>
          </a:prstGeom>
          <a:noFill/>
          <a:ln w="9525">
            <a:noFill/>
            <a:miter lim="800000"/>
            <a:headEnd/>
            <a:tailEnd/>
          </a:ln>
        </p:spPr>
      </p:pic>
      <p:sp>
        <p:nvSpPr>
          <p:cNvPr id="8" name="TextBox 7"/>
          <p:cNvSpPr txBox="1"/>
          <p:nvPr/>
        </p:nvSpPr>
        <p:spPr>
          <a:xfrm>
            <a:off x="1982912" y="880349"/>
            <a:ext cx="1609992" cy="523220"/>
          </a:xfrm>
          <a:prstGeom prst="rect">
            <a:avLst/>
          </a:prstGeom>
          <a:noFill/>
        </p:spPr>
        <p:txBody>
          <a:bodyPr wrap="square">
            <a:spAutoFit/>
          </a:bodyPr>
          <a:lstStyle/>
          <a:p>
            <a:pPr algn="ctr" defTabSz="914400" fontAlgn="base">
              <a:spcBef>
                <a:spcPct val="0"/>
              </a:spcBef>
              <a:spcAft>
                <a:spcPct val="0"/>
              </a:spcAft>
              <a:defRPr/>
            </a:pPr>
            <a:r>
              <a:rPr lang="en-US" sz="1400" b="1" dirty="0" smtClean="0">
                <a:solidFill>
                  <a:srgbClr val="DADADA">
                    <a:lumMod val="25000"/>
                  </a:srgbClr>
                </a:solidFill>
                <a:latin typeface="Century Gothic" pitchFamily="34" charset="0"/>
                <a:cs typeface="Arial" charset="0"/>
              </a:rPr>
              <a:t>Campus</a:t>
            </a:r>
            <a:r>
              <a:rPr lang="el-GR" sz="1400" b="1" dirty="0" smtClean="0">
                <a:solidFill>
                  <a:srgbClr val="DADADA">
                    <a:lumMod val="25000"/>
                  </a:srgbClr>
                </a:solidFill>
                <a:latin typeface="Century Gothic" pitchFamily="34" charset="0"/>
                <a:cs typeface="Arial" charset="0"/>
              </a:rPr>
              <a:t> ΘΕΣΣΑΛΟΝΙΚΗΣ</a:t>
            </a:r>
            <a:endParaRPr lang="en-US" sz="1400" b="1" dirty="0">
              <a:solidFill>
                <a:srgbClr val="DADADA">
                  <a:lumMod val="25000"/>
                </a:srgbClr>
              </a:solidFill>
              <a:latin typeface="Century Gothic" pitchFamily="34" charset="0"/>
              <a:cs typeface="Arial" charset="0"/>
            </a:endParaRPr>
          </a:p>
        </p:txBody>
      </p:sp>
      <p:sp>
        <p:nvSpPr>
          <p:cNvPr id="9" name="TextBox 8"/>
          <p:cNvSpPr txBox="1"/>
          <p:nvPr/>
        </p:nvSpPr>
        <p:spPr>
          <a:xfrm>
            <a:off x="3127932" y="2083323"/>
            <a:ext cx="1222185" cy="523220"/>
          </a:xfrm>
          <a:prstGeom prst="rect">
            <a:avLst/>
          </a:prstGeom>
          <a:noFill/>
        </p:spPr>
        <p:txBody>
          <a:bodyPr>
            <a:spAutoFit/>
          </a:bodyPr>
          <a:lstStyle/>
          <a:p>
            <a:pPr algn="ctr" defTabSz="914400" fontAlgn="base">
              <a:spcBef>
                <a:spcPct val="0"/>
              </a:spcBef>
              <a:spcAft>
                <a:spcPct val="0"/>
              </a:spcAft>
              <a:defRPr/>
            </a:pPr>
            <a:r>
              <a:rPr lang="en-US" sz="1400" b="1" dirty="0" smtClean="0">
                <a:solidFill>
                  <a:srgbClr val="DADADA">
                    <a:lumMod val="25000"/>
                  </a:srgbClr>
                </a:solidFill>
                <a:latin typeface="Century Gothic" pitchFamily="34" charset="0"/>
                <a:cs typeface="Arial" charset="0"/>
              </a:rPr>
              <a:t>Campuses</a:t>
            </a:r>
            <a:r>
              <a:rPr lang="el-GR" sz="1400" b="1" dirty="0" smtClean="0">
                <a:solidFill>
                  <a:srgbClr val="DADADA">
                    <a:lumMod val="25000"/>
                  </a:srgbClr>
                </a:solidFill>
                <a:latin typeface="Century Gothic" pitchFamily="34" charset="0"/>
                <a:cs typeface="Arial" charset="0"/>
              </a:rPr>
              <a:t> ΑΘΗΝΑΣ</a:t>
            </a:r>
            <a:endParaRPr lang="en-US" sz="1400" b="1" dirty="0">
              <a:solidFill>
                <a:srgbClr val="DADADA">
                  <a:lumMod val="25000"/>
                </a:srgbClr>
              </a:solidFill>
              <a:latin typeface="Century Gothic" pitchFamily="34" charset="0"/>
              <a:cs typeface="Arial" charset="0"/>
            </a:endParaRPr>
          </a:p>
        </p:txBody>
      </p:sp>
      <p:sp>
        <p:nvSpPr>
          <p:cNvPr id="10" name="TextBox 9"/>
          <p:cNvSpPr txBox="1"/>
          <p:nvPr/>
        </p:nvSpPr>
        <p:spPr>
          <a:xfrm>
            <a:off x="3070502" y="3391990"/>
            <a:ext cx="1220838" cy="523220"/>
          </a:xfrm>
          <a:prstGeom prst="rect">
            <a:avLst/>
          </a:prstGeom>
          <a:noFill/>
        </p:spPr>
        <p:txBody>
          <a:bodyPr>
            <a:spAutoFit/>
          </a:bodyPr>
          <a:lstStyle/>
          <a:p>
            <a:pPr algn="ctr" defTabSz="914400" fontAlgn="base">
              <a:spcBef>
                <a:spcPct val="0"/>
              </a:spcBef>
              <a:spcAft>
                <a:spcPct val="0"/>
              </a:spcAft>
              <a:defRPr/>
            </a:pPr>
            <a:r>
              <a:rPr lang="en-US" sz="1400" b="1" dirty="0" smtClean="0">
                <a:solidFill>
                  <a:srgbClr val="DADADA">
                    <a:lumMod val="25000"/>
                  </a:srgbClr>
                </a:solidFill>
                <a:latin typeface="Century Gothic" pitchFamily="34" charset="0"/>
                <a:cs typeface="Arial" charset="0"/>
              </a:rPr>
              <a:t>Campus</a:t>
            </a:r>
            <a:r>
              <a:rPr lang="el-GR" sz="1400" b="1" dirty="0" smtClean="0">
                <a:solidFill>
                  <a:srgbClr val="DADADA">
                    <a:lumMod val="25000"/>
                  </a:srgbClr>
                </a:solidFill>
                <a:latin typeface="Century Gothic" pitchFamily="34" charset="0"/>
                <a:cs typeface="Arial" charset="0"/>
              </a:rPr>
              <a:t> ΠΕΙΡΑΙΑ</a:t>
            </a:r>
            <a:endParaRPr lang="en-US" sz="1400" b="1" dirty="0">
              <a:solidFill>
                <a:srgbClr val="DADADA">
                  <a:lumMod val="25000"/>
                </a:srgbClr>
              </a:solidFill>
              <a:latin typeface="Century Gothic" pitchFamily="34" charset="0"/>
              <a:cs typeface="Arial" charset="0"/>
            </a:endParaRPr>
          </a:p>
        </p:txBody>
      </p:sp>
      <p:pic>
        <p:nvPicPr>
          <p:cNvPr id="16" name="Picture 15" descr="logoamcgreek-final.jpg"/>
          <p:cNvPicPr>
            <a:picLocks noChangeAspect="1"/>
          </p:cNvPicPr>
          <p:nvPr/>
        </p:nvPicPr>
        <p:blipFill>
          <a:blip r:embed="rId4"/>
          <a:stretch>
            <a:fillRect/>
          </a:stretch>
        </p:blipFill>
        <p:spPr>
          <a:xfrm>
            <a:off x="45024" y="6296820"/>
            <a:ext cx="1722132" cy="520084"/>
          </a:xfrm>
          <a:prstGeom prst="rect">
            <a:avLst/>
          </a:prstGeom>
        </p:spPr>
      </p:pic>
      <p:grpSp>
        <p:nvGrpSpPr>
          <p:cNvPr id="20" name="Group 19"/>
          <p:cNvGrpSpPr/>
          <p:nvPr/>
        </p:nvGrpSpPr>
        <p:grpSpPr>
          <a:xfrm>
            <a:off x="3542052" y="4862132"/>
            <a:ext cx="5613756" cy="1995868"/>
            <a:chOff x="3542051" y="4862132"/>
            <a:chExt cx="5613756" cy="1995868"/>
          </a:xfrm>
        </p:grpSpPr>
        <p:pic>
          <p:nvPicPr>
            <p:cNvPr id="11" name="Picture 2"/>
            <p:cNvPicPr>
              <a:picLocks noChangeAspect="1" noChangeArrowheads="1"/>
            </p:cNvPicPr>
            <p:nvPr/>
          </p:nvPicPr>
          <p:blipFill>
            <a:blip r:embed="rId5" cstate="print"/>
            <a:srcRect/>
            <a:stretch>
              <a:fillRect/>
            </a:stretch>
          </p:blipFill>
          <p:spPr bwMode="auto">
            <a:xfrm>
              <a:off x="3542051" y="4862132"/>
              <a:ext cx="5613756" cy="1995868"/>
            </a:xfrm>
            <a:prstGeom prst="rect">
              <a:avLst/>
            </a:prstGeom>
            <a:noFill/>
            <a:ln w="9525">
              <a:noFill/>
              <a:miter lim="800000"/>
              <a:headEnd/>
              <a:tailEnd/>
            </a:ln>
          </p:spPr>
        </p:pic>
        <p:sp>
          <p:nvSpPr>
            <p:cNvPr id="17" name="Pentagon 16"/>
            <p:cNvSpPr/>
            <p:nvPr/>
          </p:nvSpPr>
          <p:spPr>
            <a:xfrm>
              <a:off x="3551576" y="5326295"/>
              <a:ext cx="2992099" cy="70485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TextBox 17"/>
            <p:cNvSpPr txBox="1"/>
            <p:nvPr/>
          </p:nvSpPr>
          <p:spPr>
            <a:xfrm>
              <a:off x="3592904" y="5524500"/>
              <a:ext cx="1474396" cy="276999"/>
            </a:xfrm>
            <a:prstGeom prst="rect">
              <a:avLst/>
            </a:prstGeom>
            <a:noFill/>
          </p:spPr>
          <p:txBody>
            <a:bodyPr wrap="square" rtlCol="0">
              <a:spAutoFit/>
            </a:bodyPr>
            <a:lstStyle/>
            <a:p>
              <a:r>
                <a:rPr lang="el-GR" sz="1200" b="1" dirty="0" smtClean="0">
                  <a:solidFill>
                    <a:schemeClr val="bg1"/>
                  </a:solidFill>
                  <a:latin typeface="Century Gothic" pitchFamily="34" charset="0"/>
                </a:rPr>
                <a:t>ΕΓΚΑΤΑΣΤΑΣΕΙΣ</a:t>
              </a:r>
              <a:endParaRPr lang="el-GR" sz="1200" b="1" dirty="0">
                <a:solidFill>
                  <a:schemeClr val="bg1"/>
                </a:solidFill>
                <a:latin typeface="Century Gothic" pitchFamily="34" charset="0"/>
              </a:endParaRPr>
            </a:p>
          </p:txBody>
        </p:sp>
        <p:sp>
          <p:nvSpPr>
            <p:cNvPr id="19" name="TextBox 18"/>
            <p:cNvSpPr txBox="1"/>
            <p:nvPr/>
          </p:nvSpPr>
          <p:spPr>
            <a:xfrm>
              <a:off x="5002604" y="5361801"/>
              <a:ext cx="1474396" cy="671338"/>
            </a:xfrm>
            <a:prstGeom prst="rect">
              <a:avLst/>
            </a:prstGeom>
            <a:noFill/>
          </p:spPr>
          <p:txBody>
            <a:bodyPr wrap="square" rtlCol="0">
              <a:spAutoFit/>
            </a:bodyPr>
            <a:lstStyle/>
            <a:p>
              <a:pPr>
                <a:lnSpc>
                  <a:spcPct val="114000"/>
                </a:lnSpc>
                <a:buFont typeface="Arial" pitchFamily="34" charset="0"/>
                <a:buChar char="•"/>
              </a:pPr>
              <a:r>
                <a:rPr lang="en-US" sz="1100" b="1" dirty="0" smtClean="0">
                  <a:solidFill>
                    <a:schemeClr val="bg1"/>
                  </a:solidFill>
                  <a:latin typeface="Century Gothic" pitchFamily="34" charset="0"/>
                </a:rPr>
                <a:t>  </a:t>
              </a:r>
              <a:r>
                <a:rPr lang="el-GR" sz="1100" b="1" dirty="0" smtClean="0">
                  <a:solidFill>
                    <a:schemeClr val="bg1"/>
                  </a:solidFill>
                  <a:latin typeface="Century Gothic" pitchFamily="34" charset="0"/>
                </a:rPr>
                <a:t>3 ΠΟΛΕΙΣ</a:t>
              </a:r>
            </a:p>
            <a:p>
              <a:pPr>
                <a:lnSpc>
                  <a:spcPct val="114000"/>
                </a:lnSpc>
                <a:buFont typeface="Arial" pitchFamily="34" charset="0"/>
                <a:buChar char="•"/>
              </a:pPr>
              <a:r>
                <a:rPr lang="el-GR" sz="1100" b="1" dirty="0" smtClean="0">
                  <a:solidFill>
                    <a:schemeClr val="bg1"/>
                  </a:solidFill>
                  <a:latin typeface="Century Gothic" pitchFamily="34" charset="0"/>
                </a:rPr>
                <a:t> </a:t>
              </a:r>
              <a:r>
                <a:rPr lang="en-US" sz="1100" b="1" dirty="0" smtClean="0">
                  <a:solidFill>
                    <a:schemeClr val="bg1"/>
                  </a:solidFill>
                  <a:latin typeface="Century Gothic" pitchFamily="34" charset="0"/>
                </a:rPr>
                <a:t> </a:t>
              </a:r>
              <a:r>
                <a:rPr lang="el-GR" sz="1100" b="1" dirty="0" smtClean="0">
                  <a:solidFill>
                    <a:schemeClr val="bg1"/>
                  </a:solidFill>
                  <a:latin typeface="Century Gothic" pitchFamily="34" charset="0"/>
                </a:rPr>
                <a:t>4 </a:t>
              </a:r>
              <a:r>
                <a:rPr lang="en-US" sz="1100" b="1" dirty="0" smtClean="0">
                  <a:solidFill>
                    <a:schemeClr val="bg1"/>
                  </a:solidFill>
                  <a:latin typeface="Century Gothic" pitchFamily="34" charset="0"/>
                </a:rPr>
                <a:t>CAMPUSES</a:t>
              </a:r>
            </a:p>
            <a:p>
              <a:pPr>
                <a:lnSpc>
                  <a:spcPct val="114000"/>
                </a:lnSpc>
                <a:buFont typeface="Arial" pitchFamily="34" charset="0"/>
                <a:buChar char="•"/>
              </a:pPr>
              <a:r>
                <a:rPr lang="en-US" sz="1100" b="1" dirty="0" smtClean="0">
                  <a:solidFill>
                    <a:schemeClr val="bg1"/>
                  </a:solidFill>
                  <a:latin typeface="Century Gothic" pitchFamily="34" charset="0"/>
                </a:rPr>
                <a:t>  21.700m</a:t>
              </a:r>
              <a:r>
                <a:rPr lang="en-US" sz="1100" b="1" dirty="0" smtClean="0">
                  <a:solidFill>
                    <a:schemeClr val="bg1"/>
                  </a:solidFill>
                  <a:latin typeface="Century Gothic"/>
                </a:rPr>
                <a:t>²</a:t>
              </a:r>
              <a:endParaRPr lang="el-GR" sz="1100" b="1" dirty="0">
                <a:solidFill>
                  <a:schemeClr val="bg1"/>
                </a:solidFill>
                <a:latin typeface="Century Gothic" pitchFamily="34" charset="0"/>
              </a:endParaRPr>
            </a:p>
          </p:txBody>
        </p:sp>
      </p:grpSp>
    </p:spTree>
    <p:extLst>
      <p:ext uri="{BB962C8B-B14F-4D97-AF65-F5344CB8AC3E}">
        <p14:creationId xmlns:p14="http://schemas.microsoft.com/office/powerpoint/2010/main" val="918166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eerdays-A4.JPG"/>
          <p:cNvPicPr>
            <a:picLocks noChangeAspect="1"/>
          </p:cNvPicPr>
          <p:nvPr/>
        </p:nvPicPr>
        <p:blipFill>
          <a:blip r:embed="rId2" cstate="print"/>
          <a:stretch>
            <a:fillRect/>
          </a:stretch>
        </p:blipFill>
        <p:spPr>
          <a:xfrm>
            <a:off x="10161" y="770565"/>
            <a:ext cx="4108273" cy="6087437"/>
          </a:xfrm>
          <a:prstGeom prst="rect">
            <a:avLst/>
          </a:prstGeom>
        </p:spPr>
      </p:pic>
      <p:pic>
        <p:nvPicPr>
          <p:cNvPr id="3" name="Picture 2" descr="Careerdays-news.png"/>
          <p:cNvPicPr>
            <a:picLocks noChangeAspect="1"/>
          </p:cNvPicPr>
          <p:nvPr/>
        </p:nvPicPr>
        <p:blipFill>
          <a:blip r:embed="rId3" cstate="print"/>
          <a:stretch>
            <a:fillRect/>
          </a:stretch>
        </p:blipFill>
        <p:spPr>
          <a:xfrm>
            <a:off x="4438650" y="685357"/>
            <a:ext cx="4705350" cy="3058478"/>
          </a:xfrm>
          <a:prstGeom prst="rect">
            <a:avLst/>
          </a:prstGeom>
        </p:spPr>
      </p:pic>
      <p:pic>
        <p:nvPicPr>
          <p:cNvPr id="4" name="Picture 3" descr="Careerdays17-34.jpg"/>
          <p:cNvPicPr>
            <a:picLocks noChangeAspect="1"/>
          </p:cNvPicPr>
          <p:nvPr/>
        </p:nvPicPr>
        <p:blipFill>
          <a:blip r:embed="rId4" cstate="print"/>
          <a:stretch>
            <a:fillRect/>
          </a:stretch>
        </p:blipFill>
        <p:spPr>
          <a:xfrm>
            <a:off x="4438651" y="3745134"/>
            <a:ext cx="4705351" cy="3112866"/>
          </a:xfrm>
          <a:prstGeom prst="rect">
            <a:avLst/>
          </a:prstGeom>
        </p:spPr>
      </p:pic>
      <p:grpSp>
        <p:nvGrpSpPr>
          <p:cNvPr id="5" name="Group 4"/>
          <p:cNvGrpSpPr/>
          <p:nvPr/>
        </p:nvGrpSpPr>
        <p:grpSpPr>
          <a:xfrm>
            <a:off x="0" y="0"/>
            <a:ext cx="9144000" cy="770562"/>
            <a:chOff x="0" y="0"/>
            <a:chExt cx="9144000" cy="770562"/>
          </a:xfrm>
        </p:grpSpPr>
        <p:sp>
          <p:nvSpPr>
            <p:cNvPr id="6" name="Rectangle 5"/>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2"/>
          <p:cNvSpPr txBox="1">
            <a:spLocks noChangeArrowheads="1"/>
          </p:cNvSpPr>
          <p:nvPr/>
        </p:nvSpPr>
        <p:spPr bwMode="auto">
          <a:xfrm>
            <a:off x="1135934" y="54725"/>
            <a:ext cx="6840538" cy="714375"/>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l-GR" sz="2800" dirty="0" smtClean="0">
                <a:solidFill>
                  <a:schemeClr val="bg1"/>
                </a:solidFill>
                <a:latin typeface="Century Gothic" pitchFamily="34" charset="0"/>
                <a:cs typeface="Arial" charset="0"/>
              </a:rPr>
              <a:t>ΔΙΑΣΥΝΔΕΣΗ ΜΕ ΤΗΝ ΑΓΟΡΑ ΕΡΓΑΣΙΑΣ</a:t>
            </a:r>
            <a:endParaRPr lang="en-US" sz="2800" dirty="0">
              <a:solidFill>
                <a:schemeClr val="bg1"/>
              </a:solidFill>
              <a:latin typeface="Century Gothic" pitchFamily="34" charset="0"/>
              <a:cs typeface="Arial" charset="0"/>
            </a:endParaRPr>
          </a:p>
          <a:p>
            <a:pPr algn="ctr" defTabSz="914400" fontAlgn="base">
              <a:spcBef>
                <a:spcPct val="0"/>
              </a:spcBef>
              <a:spcAft>
                <a:spcPct val="0"/>
              </a:spcAft>
              <a:defRPr/>
            </a:pPr>
            <a:r>
              <a:rPr lang="el-GR" dirty="0" smtClean="0">
                <a:solidFill>
                  <a:schemeClr val="bg1"/>
                </a:solidFill>
                <a:latin typeface="Century Gothic" pitchFamily="34" charset="0"/>
                <a:cs typeface="Arial" charset="0"/>
              </a:rPr>
              <a:t>46 εταιρίες στο </a:t>
            </a:r>
            <a:r>
              <a:rPr lang="en-US" dirty="0" smtClean="0">
                <a:solidFill>
                  <a:schemeClr val="bg1"/>
                </a:solidFill>
                <a:latin typeface="Century Gothic" pitchFamily="34" charset="0"/>
                <a:cs typeface="Arial" charset="0"/>
              </a:rPr>
              <a:t>CAREER DAY 2018</a:t>
            </a:r>
            <a:endParaRPr lang="en-US" sz="2800" kern="0" dirty="0">
              <a:solidFill>
                <a:schemeClr val="bg1"/>
              </a:solidFill>
              <a:latin typeface="Century Gothic" pitchFamily="34" charset="0"/>
              <a:cs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0" y="764704"/>
            <a:ext cx="9144000" cy="59766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187626" y="116632"/>
            <a:ext cx="6768752" cy="523220"/>
          </a:xfrm>
          <a:prstGeom prst="rect">
            <a:avLst/>
          </a:prstGeom>
          <a:noFill/>
        </p:spPr>
        <p:txBody>
          <a:bodyPr wrap="square" rtlCol="0">
            <a:spAutoFit/>
          </a:bodyPr>
          <a:lstStyle/>
          <a:p>
            <a:pPr algn="ctr"/>
            <a:r>
              <a:rPr lang="el-GR" sz="2800" b="1" dirty="0" smtClean="0">
                <a:solidFill>
                  <a:schemeClr val="bg1"/>
                </a:solidFill>
                <a:latin typeface="Century Gothic" pitchFamily="34" charset="0"/>
              </a:rPr>
              <a:t>ΜΕ ΤΗ ΣΥΜΜΕΤΟΧΗ ΤΩΝ</a:t>
            </a:r>
            <a:r>
              <a:rPr lang="en-US" sz="2800" b="1" dirty="0" smtClean="0">
                <a:solidFill>
                  <a:schemeClr val="bg1"/>
                </a:solidFill>
                <a:latin typeface="Century Gothic" pitchFamily="34" charset="0"/>
              </a:rPr>
              <a:t>:</a:t>
            </a:r>
            <a:endParaRPr lang="en-US" sz="2800" b="1" dirty="0">
              <a:solidFill>
                <a:schemeClr val="bg1"/>
              </a:solidFill>
              <a:latin typeface="Century Gothic"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1" y="1006947"/>
            <a:ext cx="9143999" cy="5158359"/>
          </a:xfrm>
          <a:prstGeom prst="rect">
            <a:avLst/>
          </a:prstGeom>
          <a:noFill/>
          <a:ln w="9525">
            <a:noFill/>
            <a:miter lim="800000"/>
            <a:headEnd/>
            <a:tailEnd/>
          </a:ln>
        </p:spPr>
      </p:pic>
      <p:grpSp>
        <p:nvGrpSpPr>
          <p:cNvPr id="2" name="Group 4"/>
          <p:cNvGrpSpPr/>
          <p:nvPr/>
        </p:nvGrpSpPr>
        <p:grpSpPr>
          <a:xfrm>
            <a:off x="0" y="0"/>
            <a:ext cx="9144000" cy="770562"/>
            <a:chOff x="0" y="0"/>
            <a:chExt cx="9144000" cy="770562"/>
          </a:xfrm>
        </p:grpSpPr>
        <p:sp>
          <p:nvSpPr>
            <p:cNvPr id="6" name="Rectangle 5"/>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2"/>
          <p:cNvSpPr txBox="1">
            <a:spLocks noChangeArrowheads="1"/>
          </p:cNvSpPr>
          <p:nvPr/>
        </p:nvSpPr>
        <p:spPr bwMode="auto">
          <a:xfrm>
            <a:off x="1135934" y="54725"/>
            <a:ext cx="6840538" cy="714375"/>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l-GR" sz="2800" dirty="0" smtClean="0">
                <a:solidFill>
                  <a:schemeClr val="bg1"/>
                </a:solidFill>
                <a:latin typeface="Century Gothic" pitchFamily="34" charset="0"/>
                <a:cs typeface="Arial" charset="0"/>
              </a:rPr>
              <a:t>ΔΙΑΣΥΝΔΕΣΗ ΜΕ ΤΗΝ ΑΓΟΡΑ ΕΡΓΑΣΙΑΣ</a:t>
            </a:r>
            <a:endParaRPr lang="en-US" sz="2800" dirty="0">
              <a:solidFill>
                <a:schemeClr val="bg1"/>
              </a:solidFill>
              <a:latin typeface="Century Gothic" pitchFamily="34" charset="0"/>
              <a:cs typeface="Arial" charset="0"/>
            </a:endParaRPr>
          </a:p>
          <a:p>
            <a:pPr algn="ctr" defTabSz="914400" fontAlgn="base">
              <a:spcBef>
                <a:spcPct val="0"/>
              </a:spcBef>
              <a:spcAft>
                <a:spcPct val="0"/>
              </a:spcAft>
              <a:defRPr/>
            </a:pPr>
            <a:r>
              <a:rPr lang="el-GR" dirty="0" smtClean="0">
                <a:solidFill>
                  <a:schemeClr val="bg1"/>
                </a:solidFill>
                <a:latin typeface="Century Gothic" pitchFamily="34" charset="0"/>
                <a:cs typeface="Arial" charset="0"/>
              </a:rPr>
              <a:t>46 εταιρίες στο </a:t>
            </a:r>
            <a:r>
              <a:rPr lang="en-US" dirty="0" smtClean="0">
                <a:solidFill>
                  <a:schemeClr val="bg1"/>
                </a:solidFill>
                <a:latin typeface="Century Gothic" pitchFamily="34" charset="0"/>
                <a:cs typeface="Arial" charset="0"/>
              </a:rPr>
              <a:t>CAREER DAY 2018</a:t>
            </a:r>
            <a:endParaRPr lang="en-US" sz="2800" kern="0" dirty="0">
              <a:solidFill>
                <a:schemeClr val="bg1"/>
              </a:solidFill>
              <a:latin typeface="Century Gothic" pitchFamily="34" charset="0"/>
              <a:cs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reerday_Mitropolitiko_1.jpg"/>
          <p:cNvPicPr>
            <a:picLocks noChangeAspect="1"/>
          </p:cNvPicPr>
          <p:nvPr/>
        </p:nvPicPr>
        <p:blipFill>
          <a:blip r:embed="rId2" cstate="print"/>
          <a:stretch>
            <a:fillRect/>
          </a:stretch>
        </p:blipFill>
        <p:spPr>
          <a:xfrm>
            <a:off x="4572000" y="800100"/>
            <a:ext cx="4572000" cy="3028950"/>
          </a:xfrm>
          <a:prstGeom prst="rect">
            <a:avLst/>
          </a:prstGeom>
        </p:spPr>
      </p:pic>
      <p:pic>
        <p:nvPicPr>
          <p:cNvPr id="7" name="Picture 6" descr="Careerday_Mitropolitiko_3.jpg"/>
          <p:cNvPicPr>
            <a:picLocks noChangeAspect="1"/>
          </p:cNvPicPr>
          <p:nvPr/>
        </p:nvPicPr>
        <p:blipFill>
          <a:blip r:embed="rId3" cstate="print"/>
          <a:stretch>
            <a:fillRect/>
          </a:stretch>
        </p:blipFill>
        <p:spPr>
          <a:xfrm>
            <a:off x="4572000" y="3829050"/>
            <a:ext cx="4572000" cy="3028950"/>
          </a:xfrm>
          <a:prstGeom prst="rect">
            <a:avLst/>
          </a:prstGeom>
        </p:spPr>
      </p:pic>
      <p:pic>
        <p:nvPicPr>
          <p:cNvPr id="8" name="Picture 7" descr="Careerday_Mitropolitiko_4.jpg"/>
          <p:cNvPicPr>
            <a:picLocks noChangeAspect="1"/>
          </p:cNvPicPr>
          <p:nvPr/>
        </p:nvPicPr>
        <p:blipFill>
          <a:blip r:embed="rId4" cstate="print"/>
          <a:stretch>
            <a:fillRect/>
          </a:stretch>
        </p:blipFill>
        <p:spPr>
          <a:xfrm>
            <a:off x="-1" y="3829053"/>
            <a:ext cx="4572001" cy="3028951"/>
          </a:xfrm>
          <a:prstGeom prst="rect">
            <a:avLst/>
          </a:prstGeom>
        </p:spPr>
      </p:pic>
      <p:pic>
        <p:nvPicPr>
          <p:cNvPr id="9" name="Picture 8" descr="Careerday_Mitropolitiko_5.jpg"/>
          <p:cNvPicPr>
            <a:picLocks noChangeAspect="1"/>
          </p:cNvPicPr>
          <p:nvPr/>
        </p:nvPicPr>
        <p:blipFill>
          <a:blip r:embed="rId5" cstate="print"/>
          <a:stretch>
            <a:fillRect/>
          </a:stretch>
        </p:blipFill>
        <p:spPr>
          <a:xfrm>
            <a:off x="0" y="800100"/>
            <a:ext cx="4572000" cy="3028950"/>
          </a:xfrm>
          <a:prstGeom prst="rect">
            <a:avLst/>
          </a:prstGeom>
        </p:spPr>
      </p:pic>
      <p:grpSp>
        <p:nvGrpSpPr>
          <p:cNvPr id="10" name="Group 4"/>
          <p:cNvGrpSpPr/>
          <p:nvPr/>
        </p:nvGrpSpPr>
        <p:grpSpPr>
          <a:xfrm>
            <a:off x="0" y="0"/>
            <a:ext cx="9144000" cy="770562"/>
            <a:chOff x="0" y="0"/>
            <a:chExt cx="9144000" cy="770562"/>
          </a:xfrm>
        </p:grpSpPr>
        <p:sp>
          <p:nvSpPr>
            <p:cNvPr id="11" name="Rectangle 10"/>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2"/>
          <p:cNvSpPr txBox="1">
            <a:spLocks noChangeArrowheads="1"/>
          </p:cNvSpPr>
          <p:nvPr/>
        </p:nvSpPr>
        <p:spPr bwMode="auto">
          <a:xfrm>
            <a:off x="1135934" y="54725"/>
            <a:ext cx="6840538" cy="714375"/>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l-GR" sz="2800" dirty="0" smtClean="0">
                <a:solidFill>
                  <a:schemeClr val="bg1"/>
                </a:solidFill>
                <a:latin typeface="Century Gothic" pitchFamily="34" charset="0"/>
                <a:cs typeface="Arial" charset="0"/>
              </a:rPr>
              <a:t>ΔΙΑΣΥΝΔΕΣΗ ΜΕ ΤΗΝ ΑΓΟΡΑ ΕΡΓΑΣΙΑΣ</a:t>
            </a:r>
            <a:endParaRPr lang="en-US" sz="2800" dirty="0">
              <a:solidFill>
                <a:schemeClr val="bg1"/>
              </a:solidFill>
              <a:latin typeface="Century Gothic" pitchFamily="34" charset="0"/>
              <a:cs typeface="Arial" charset="0"/>
            </a:endParaRPr>
          </a:p>
          <a:p>
            <a:pPr algn="ctr" defTabSz="914400" fontAlgn="base">
              <a:spcBef>
                <a:spcPct val="0"/>
              </a:spcBef>
              <a:spcAft>
                <a:spcPct val="0"/>
              </a:spcAft>
              <a:defRPr/>
            </a:pPr>
            <a:r>
              <a:rPr lang="el-GR" dirty="0" smtClean="0">
                <a:solidFill>
                  <a:schemeClr val="bg1"/>
                </a:solidFill>
                <a:latin typeface="Century Gothic" pitchFamily="34" charset="0"/>
                <a:cs typeface="Arial" charset="0"/>
              </a:rPr>
              <a:t>46 εταιρίες στο </a:t>
            </a:r>
            <a:r>
              <a:rPr lang="en-US" dirty="0" smtClean="0">
                <a:solidFill>
                  <a:schemeClr val="bg1"/>
                </a:solidFill>
                <a:latin typeface="Century Gothic" pitchFamily="34" charset="0"/>
                <a:cs typeface="Arial" charset="0"/>
              </a:rPr>
              <a:t>CAREER DAY 2018</a:t>
            </a:r>
            <a:endParaRPr lang="en-US" sz="2800" kern="0" dirty="0">
              <a:solidFill>
                <a:schemeClr val="bg1"/>
              </a:solidFill>
              <a:latin typeface="Century Gothic" pitchFamily="34" charset="0"/>
              <a:cs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9" name="Group 48"/>
          <p:cNvGrpSpPr/>
          <p:nvPr/>
        </p:nvGrpSpPr>
        <p:grpSpPr>
          <a:xfrm>
            <a:off x="0" y="0"/>
            <a:ext cx="9144000" cy="770562"/>
            <a:chOff x="0" y="0"/>
            <a:chExt cx="9144000" cy="770562"/>
          </a:xfrm>
        </p:grpSpPr>
        <p:sp>
          <p:nvSpPr>
            <p:cNvPr id="51" name="Rectangle 50"/>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369823" y="991696"/>
            <a:ext cx="8460697" cy="5688012"/>
            <a:chOff x="107950" y="836613"/>
            <a:chExt cx="8928100" cy="5976937"/>
          </a:xfrm>
        </p:grpSpPr>
        <p:sp>
          <p:nvSpPr>
            <p:cNvPr id="37" name="Rectangle 2"/>
            <p:cNvSpPr txBox="1">
              <a:spLocks noChangeArrowheads="1"/>
            </p:cNvSpPr>
            <p:nvPr/>
          </p:nvSpPr>
          <p:spPr bwMode="auto">
            <a:xfrm>
              <a:off x="885825" y="1052513"/>
              <a:ext cx="7286625" cy="714375"/>
            </a:xfrm>
            <a:prstGeom prst="rect">
              <a:avLst/>
            </a:prstGeom>
            <a:noFill/>
            <a:ln w="9525">
              <a:noFill/>
              <a:miter lim="800000"/>
              <a:headEnd/>
              <a:tailEnd/>
            </a:ln>
            <a:effectLst/>
          </p:spPr>
          <p:txBody>
            <a:bodyPr anchor="ctr"/>
            <a:lstStyle/>
            <a:p>
              <a:pPr defTabSz="914400" fontAlgn="base">
                <a:spcBef>
                  <a:spcPct val="0"/>
                </a:spcBef>
                <a:spcAft>
                  <a:spcPct val="0"/>
                </a:spcAft>
                <a:defRPr/>
              </a:pPr>
              <a:r>
                <a:rPr lang="en-US" sz="2800" b="1" i="1" dirty="0">
                  <a:solidFill>
                    <a:srgbClr val="FFFFFF"/>
                  </a:solidFill>
                  <a:effectLst>
                    <a:outerShdw blurRad="38100" dist="38100" dir="2700000" algn="tl">
                      <a:srgbClr val="000000">
                        <a:alpha val="43137"/>
                      </a:srgbClr>
                    </a:outerShdw>
                  </a:effectLst>
                  <a:latin typeface="Century Gothic" pitchFamily="34" charset="0"/>
                  <a:cs typeface="Arial" charset="0"/>
                </a:rPr>
                <a:t> Network of Student Placements &amp; Professional Practice – HEALTH STUDIES</a:t>
              </a:r>
              <a:endParaRPr lang="en-US" sz="4000" b="1" i="1" kern="0" dirty="0">
                <a:solidFill>
                  <a:srgbClr val="FFFFFF"/>
                </a:solidFill>
                <a:effectLst>
                  <a:outerShdw blurRad="38100" dist="38100" dir="2700000" algn="tl">
                    <a:srgbClr val="000000">
                      <a:alpha val="43137"/>
                    </a:srgbClr>
                  </a:outerShdw>
                </a:effectLst>
                <a:latin typeface="Century Gothic" pitchFamily="34" charset="0"/>
                <a:cs typeface="Arial" charset="0"/>
              </a:endParaRPr>
            </a:p>
          </p:txBody>
        </p:sp>
        <p:sp>
          <p:nvSpPr>
            <p:cNvPr id="22532" name="Rounded Rectangle 14"/>
            <p:cNvSpPr>
              <a:spLocks noChangeArrowheads="1"/>
            </p:cNvSpPr>
            <p:nvPr/>
          </p:nvSpPr>
          <p:spPr bwMode="auto">
            <a:xfrm>
              <a:off x="107950" y="836613"/>
              <a:ext cx="8928100" cy="5976937"/>
            </a:xfrm>
            <a:prstGeom prst="roundRect">
              <a:avLst>
                <a:gd name="adj" fmla="val 16667"/>
              </a:avLst>
            </a:prstGeom>
            <a:solidFill>
              <a:schemeClr val="bg1"/>
            </a:solidFill>
            <a:ln w="25400" algn="ctr">
              <a:solidFill>
                <a:srgbClr val="C00000"/>
              </a:solidFill>
              <a:round/>
              <a:headEnd/>
              <a:tailEnd/>
            </a:ln>
          </p:spPr>
          <p:txBody>
            <a:bodyPr/>
            <a:lstStyle/>
            <a:p>
              <a:pPr defTabSz="914400" eaLnBrk="0" fontAlgn="base" hangingPunct="0">
                <a:spcBef>
                  <a:spcPct val="0"/>
                </a:spcBef>
                <a:spcAft>
                  <a:spcPct val="0"/>
                </a:spcAft>
              </a:pPr>
              <a:endParaRPr lang="el-GR">
                <a:solidFill>
                  <a:srgbClr val="FFFFFF"/>
                </a:solidFill>
                <a:latin typeface="Arial" charset="0"/>
                <a:cs typeface="Arial" charset="0"/>
              </a:endParaRPr>
            </a:p>
          </p:txBody>
        </p:sp>
        <p:pic>
          <p:nvPicPr>
            <p:cNvPr id="22533" name="Picture 14" descr="http://www.akouseto.gr/wp-content/uploads/2009/11/iatriko_athinon.jpg"/>
            <p:cNvPicPr>
              <a:picLocks noChangeAspect="1" noChangeArrowheads="1"/>
            </p:cNvPicPr>
            <p:nvPr/>
          </p:nvPicPr>
          <p:blipFill>
            <a:blip r:embed="rId3" cstate="print"/>
            <a:srcRect/>
            <a:stretch>
              <a:fillRect/>
            </a:stretch>
          </p:blipFill>
          <p:spPr bwMode="auto">
            <a:xfrm>
              <a:off x="759612" y="1628774"/>
              <a:ext cx="1045135" cy="716462"/>
            </a:xfrm>
            <a:prstGeom prst="rect">
              <a:avLst/>
            </a:prstGeom>
            <a:solidFill>
              <a:schemeClr val="bg1"/>
            </a:solidFill>
            <a:ln w="9525">
              <a:noFill/>
              <a:miter lim="800000"/>
              <a:headEnd/>
              <a:tailEnd/>
            </a:ln>
          </p:spPr>
        </p:pic>
        <p:pic>
          <p:nvPicPr>
            <p:cNvPr id="22534" name="Picture 2" descr="http://www.dunant.gr/images/top_logo_en.gif"/>
            <p:cNvPicPr>
              <a:picLocks noChangeAspect="1" noChangeArrowheads="1"/>
            </p:cNvPicPr>
            <p:nvPr/>
          </p:nvPicPr>
          <p:blipFill>
            <a:blip r:embed="rId4" cstate="print"/>
            <a:srcRect/>
            <a:stretch>
              <a:fillRect/>
            </a:stretch>
          </p:blipFill>
          <p:spPr bwMode="auto">
            <a:xfrm>
              <a:off x="4716463" y="1989138"/>
              <a:ext cx="1820862" cy="307975"/>
            </a:xfrm>
            <a:prstGeom prst="rect">
              <a:avLst/>
            </a:prstGeom>
            <a:solidFill>
              <a:schemeClr val="bg1"/>
            </a:solidFill>
            <a:ln w="9525">
              <a:noFill/>
              <a:miter lim="800000"/>
              <a:headEnd/>
              <a:tailEnd/>
            </a:ln>
          </p:spPr>
        </p:pic>
        <p:pic>
          <p:nvPicPr>
            <p:cNvPr id="22535" name="Picture 24" descr="http://www.ithanet.eu/wp-content/uploads/2010/02/sismanoglio-300x57.jpg"/>
            <p:cNvPicPr>
              <a:picLocks noChangeAspect="1" noChangeArrowheads="1"/>
            </p:cNvPicPr>
            <p:nvPr/>
          </p:nvPicPr>
          <p:blipFill>
            <a:blip r:embed="rId5" cstate="print"/>
            <a:srcRect/>
            <a:stretch>
              <a:fillRect/>
            </a:stretch>
          </p:blipFill>
          <p:spPr bwMode="auto">
            <a:xfrm>
              <a:off x="250825" y="5516563"/>
              <a:ext cx="2068513" cy="419100"/>
            </a:xfrm>
            <a:prstGeom prst="rect">
              <a:avLst/>
            </a:prstGeom>
            <a:solidFill>
              <a:schemeClr val="bg1"/>
            </a:solidFill>
            <a:ln w="9525">
              <a:noFill/>
              <a:miter lim="800000"/>
              <a:headEnd/>
              <a:tailEnd/>
            </a:ln>
          </p:spPr>
        </p:pic>
        <p:pic>
          <p:nvPicPr>
            <p:cNvPr id="22536" name="Picture 25" descr="http://4.bp.blogspot.com/-i9hmSxhD1T0/TZ2o2FnBI5I/AAAAAAAAAqQ/pdH1N42QR3U/s1600/elepap.PNG"/>
            <p:cNvPicPr>
              <a:picLocks noChangeAspect="1" noChangeArrowheads="1"/>
            </p:cNvPicPr>
            <p:nvPr/>
          </p:nvPicPr>
          <p:blipFill>
            <a:blip r:embed="rId6" cstate="print"/>
            <a:srcRect/>
            <a:stretch>
              <a:fillRect/>
            </a:stretch>
          </p:blipFill>
          <p:spPr bwMode="auto">
            <a:xfrm>
              <a:off x="1835150" y="981075"/>
              <a:ext cx="649288" cy="879475"/>
            </a:xfrm>
            <a:prstGeom prst="rect">
              <a:avLst/>
            </a:prstGeom>
            <a:solidFill>
              <a:schemeClr val="bg1"/>
            </a:solidFill>
            <a:ln w="9525">
              <a:noFill/>
              <a:miter lim="800000"/>
              <a:headEnd/>
              <a:tailEnd/>
            </a:ln>
          </p:spPr>
        </p:pic>
        <p:pic>
          <p:nvPicPr>
            <p:cNvPr id="22537" name="Picture 41" descr="armonia rehab center logo.png"/>
            <p:cNvPicPr>
              <a:picLocks noChangeAspect="1"/>
            </p:cNvPicPr>
            <p:nvPr/>
          </p:nvPicPr>
          <p:blipFill>
            <a:blip r:embed="rId7" cstate="print"/>
            <a:srcRect/>
            <a:stretch>
              <a:fillRect/>
            </a:stretch>
          </p:blipFill>
          <p:spPr bwMode="auto">
            <a:xfrm>
              <a:off x="3348038" y="2349500"/>
              <a:ext cx="1390650" cy="738188"/>
            </a:xfrm>
            <a:prstGeom prst="rect">
              <a:avLst/>
            </a:prstGeom>
            <a:noFill/>
            <a:ln w="9525">
              <a:noFill/>
              <a:miter lim="800000"/>
              <a:headEnd/>
              <a:tailEnd/>
            </a:ln>
          </p:spPr>
        </p:pic>
        <p:pic>
          <p:nvPicPr>
            <p:cNvPr id="22538" name="Picture 42" descr="arwgi.jpg"/>
            <p:cNvPicPr>
              <a:picLocks noChangeAspect="1"/>
            </p:cNvPicPr>
            <p:nvPr/>
          </p:nvPicPr>
          <p:blipFill>
            <a:blip r:embed="rId8" cstate="print"/>
            <a:srcRect/>
            <a:stretch>
              <a:fillRect/>
            </a:stretch>
          </p:blipFill>
          <p:spPr bwMode="auto">
            <a:xfrm>
              <a:off x="250825" y="2356180"/>
              <a:ext cx="1728788" cy="584200"/>
            </a:xfrm>
            <a:prstGeom prst="rect">
              <a:avLst/>
            </a:prstGeom>
            <a:noFill/>
            <a:ln w="9525">
              <a:noFill/>
              <a:miter lim="800000"/>
              <a:headEnd/>
              <a:tailEnd/>
            </a:ln>
          </p:spPr>
        </p:pic>
        <p:pic>
          <p:nvPicPr>
            <p:cNvPr id="22539" name="Picture 45" descr="bioiatriki.png"/>
            <p:cNvPicPr>
              <a:picLocks noChangeAspect="1"/>
            </p:cNvPicPr>
            <p:nvPr/>
          </p:nvPicPr>
          <p:blipFill>
            <a:blip r:embed="rId9" cstate="print"/>
            <a:srcRect/>
            <a:stretch>
              <a:fillRect/>
            </a:stretch>
          </p:blipFill>
          <p:spPr bwMode="auto">
            <a:xfrm>
              <a:off x="2987675" y="3857625"/>
              <a:ext cx="1728788" cy="650875"/>
            </a:xfrm>
            <a:prstGeom prst="rect">
              <a:avLst/>
            </a:prstGeom>
            <a:noFill/>
            <a:ln w="9525">
              <a:noFill/>
              <a:miter lim="800000"/>
              <a:headEnd/>
              <a:tailEnd/>
            </a:ln>
          </p:spPr>
        </p:pic>
        <p:pic>
          <p:nvPicPr>
            <p:cNvPr id="22540" name="Picture 46" descr="evexia rehab center logo.png"/>
            <p:cNvPicPr>
              <a:picLocks noChangeAspect="1"/>
            </p:cNvPicPr>
            <p:nvPr/>
          </p:nvPicPr>
          <p:blipFill>
            <a:blip r:embed="rId10" cstate="print"/>
            <a:srcRect/>
            <a:stretch>
              <a:fillRect/>
            </a:stretch>
          </p:blipFill>
          <p:spPr bwMode="auto">
            <a:xfrm>
              <a:off x="5867400" y="2855913"/>
              <a:ext cx="1112838" cy="717550"/>
            </a:xfrm>
            <a:prstGeom prst="rect">
              <a:avLst/>
            </a:prstGeom>
            <a:noFill/>
            <a:ln w="9525">
              <a:noFill/>
              <a:miter lim="800000"/>
              <a:headEnd/>
              <a:tailEnd/>
            </a:ln>
          </p:spPr>
        </p:pic>
        <p:pic>
          <p:nvPicPr>
            <p:cNvPr id="22541" name="Picture 47" descr="iaso-general-logo1.jpg"/>
            <p:cNvPicPr>
              <a:picLocks noChangeAspect="1"/>
            </p:cNvPicPr>
            <p:nvPr/>
          </p:nvPicPr>
          <p:blipFill>
            <a:blip r:embed="rId11" cstate="print"/>
            <a:srcRect/>
            <a:stretch>
              <a:fillRect/>
            </a:stretch>
          </p:blipFill>
          <p:spPr bwMode="auto">
            <a:xfrm>
              <a:off x="6871628" y="938872"/>
              <a:ext cx="1557338" cy="1039813"/>
            </a:xfrm>
            <a:prstGeom prst="rect">
              <a:avLst/>
            </a:prstGeom>
            <a:noFill/>
            <a:ln w="9525">
              <a:noFill/>
              <a:miter lim="800000"/>
              <a:headEnd/>
              <a:tailEnd/>
            </a:ln>
          </p:spPr>
        </p:pic>
        <p:pic>
          <p:nvPicPr>
            <p:cNvPr id="22542" name="Picture 48" descr="ippokrateio.png"/>
            <p:cNvPicPr>
              <a:picLocks noChangeAspect="1"/>
            </p:cNvPicPr>
            <p:nvPr/>
          </p:nvPicPr>
          <p:blipFill>
            <a:blip r:embed="rId12" cstate="print"/>
            <a:srcRect/>
            <a:stretch>
              <a:fillRect/>
            </a:stretch>
          </p:blipFill>
          <p:spPr bwMode="auto">
            <a:xfrm>
              <a:off x="3995738" y="4908550"/>
              <a:ext cx="2016125" cy="465138"/>
            </a:xfrm>
            <a:prstGeom prst="rect">
              <a:avLst/>
            </a:prstGeom>
            <a:noFill/>
            <a:ln w="9525">
              <a:noFill/>
              <a:miter lim="800000"/>
              <a:headEnd/>
              <a:tailEnd/>
            </a:ln>
          </p:spPr>
        </p:pic>
        <p:pic>
          <p:nvPicPr>
            <p:cNvPr id="22543" name="Picture 49" descr="LOGO final.JPG"/>
            <p:cNvPicPr>
              <a:picLocks noChangeAspect="1"/>
            </p:cNvPicPr>
            <p:nvPr/>
          </p:nvPicPr>
          <p:blipFill>
            <a:blip r:embed="rId13" cstate="print"/>
            <a:srcRect/>
            <a:stretch>
              <a:fillRect/>
            </a:stretch>
          </p:blipFill>
          <p:spPr bwMode="auto">
            <a:xfrm>
              <a:off x="179388" y="3792538"/>
              <a:ext cx="1262062" cy="860425"/>
            </a:xfrm>
            <a:prstGeom prst="rect">
              <a:avLst/>
            </a:prstGeom>
            <a:noFill/>
            <a:ln w="9525">
              <a:noFill/>
              <a:miter lim="800000"/>
              <a:headEnd/>
              <a:tailEnd/>
            </a:ln>
          </p:spPr>
        </p:pic>
        <p:pic>
          <p:nvPicPr>
            <p:cNvPr id="22544" name="Picture 50" descr="logo.png"/>
            <p:cNvPicPr>
              <a:picLocks noChangeAspect="1"/>
            </p:cNvPicPr>
            <p:nvPr/>
          </p:nvPicPr>
          <p:blipFill>
            <a:blip r:embed="rId14" cstate="print"/>
            <a:srcRect/>
            <a:stretch>
              <a:fillRect/>
            </a:stretch>
          </p:blipFill>
          <p:spPr bwMode="auto">
            <a:xfrm>
              <a:off x="2476500" y="5516563"/>
              <a:ext cx="1303338" cy="433387"/>
            </a:xfrm>
            <a:prstGeom prst="rect">
              <a:avLst/>
            </a:prstGeom>
            <a:noFill/>
            <a:ln w="9525">
              <a:noFill/>
              <a:miter lim="800000"/>
              <a:headEnd/>
              <a:tailEnd/>
            </a:ln>
          </p:spPr>
        </p:pic>
        <p:pic>
          <p:nvPicPr>
            <p:cNvPr id="22545" name="Picture 51" descr="logo2.png"/>
            <p:cNvPicPr>
              <a:picLocks noChangeAspect="1"/>
            </p:cNvPicPr>
            <p:nvPr/>
          </p:nvPicPr>
          <p:blipFill>
            <a:blip r:embed="rId15" cstate="print"/>
            <a:srcRect/>
            <a:stretch>
              <a:fillRect/>
            </a:stretch>
          </p:blipFill>
          <p:spPr bwMode="auto">
            <a:xfrm>
              <a:off x="2339975" y="4724400"/>
              <a:ext cx="1511300" cy="604838"/>
            </a:xfrm>
            <a:prstGeom prst="rect">
              <a:avLst/>
            </a:prstGeom>
            <a:noFill/>
            <a:ln w="9525">
              <a:noFill/>
              <a:miter lim="800000"/>
              <a:headEnd/>
              <a:tailEnd/>
            </a:ln>
          </p:spPr>
        </p:pic>
        <p:pic>
          <p:nvPicPr>
            <p:cNvPr id="22546" name="Picture 52" descr="logo-logw.png"/>
            <p:cNvPicPr>
              <a:picLocks noChangeAspect="1"/>
            </p:cNvPicPr>
            <p:nvPr/>
          </p:nvPicPr>
          <p:blipFill>
            <a:blip r:embed="rId16" cstate="print"/>
            <a:srcRect/>
            <a:stretch>
              <a:fillRect/>
            </a:stretch>
          </p:blipFill>
          <p:spPr bwMode="auto">
            <a:xfrm>
              <a:off x="7164388" y="4437063"/>
              <a:ext cx="720725" cy="931862"/>
            </a:xfrm>
            <a:prstGeom prst="rect">
              <a:avLst/>
            </a:prstGeom>
            <a:noFill/>
            <a:ln w="9525">
              <a:noFill/>
              <a:miter lim="800000"/>
              <a:headEnd/>
              <a:tailEnd/>
            </a:ln>
          </p:spPr>
        </p:pic>
        <p:pic>
          <p:nvPicPr>
            <p:cNvPr id="22547" name="Picture 53" descr="metropolitan-hospital.png"/>
            <p:cNvPicPr>
              <a:picLocks noChangeAspect="1"/>
            </p:cNvPicPr>
            <p:nvPr/>
          </p:nvPicPr>
          <p:blipFill>
            <a:blip r:embed="rId17" cstate="print"/>
            <a:srcRect/>
            <a:stretch>
              <a:fillRect/>
            </a:stretch>
          </p:blipFill>
          <p:spPr bwMode="auto">
            <a:xfrm>
              <a:off x="107950" y="4746625"/>
              <a:ext cx="2087563" cy="627063"/>
            </a:xfrm>
            <a:prstGeom prst="rect">
              <a:avLst/>
            </a:prstGeom>
            <a:noFill/>
            <a:ln w="9525">
              <a:noFill/>
              <a:miter lim="800000"/>
              <a:headEnd/>
              <a:tailEnd/>
            </a:ln>
          </p:spPr>
        </p:pic>
        <p:pic>
          <p:nvPicPr>
            <p:cNvPr id="22548" name="Picture 54" descr="orthoviotiki-500x500.jpg"/>
            <p:cNvPicPr>
              <a:picLocks noChangeAspect="1"/>
            </p:cNvPicPr>
            <p:nvPr/>
          </p:nvPicPr>
          <p:blipFill>
            <a:blip r:embed="rId18" cstate="print"/>
            <a:srcRect/>
            <a:stretch>
              <a:fillRect/>
            </a:stretch>
          </p:blipFill>
          <p:spPr bwMode="auto">
            <a:xfrm>
              <a:off x="1979613" y="2565400"/>
              <a:ext cx="1152525" cy="1150938"/>
            </a:xfrm>
            <a:prstGeom prst="rect">
              <a:avLst/>
            </a:prstGeom>
            <a:noFill/>
            <a:ln w="9525">
              <a:noFill/>
              <a:miter lim="800000"/>
              <a:headEnd/>
              <a:tailEnd/>
            </a:ln>
          </p:spPr>
        </p:pic>
        <p:pic>
          <p:nvPicPr>
            <p:cNvPr id="22549" name="Picture 55" descr="polykliniki olympic village.jpg"/>
            <p:cNvPicPr>
              <a:picLocks noChangeAspect="1"/>
            </p:cNvPicPr>
            <p:nvPr/>
          </p:nvPicPr>
          <p:blipFill>
            <a:blip r:embed="rId19" cstate="print"/>
            <a:srcRect/>
            <a:stretch>
              <a:fillRect/>
            </a:stretch>
          </p:blipFill>
          <p:spPr bwMode="auto">
            <a:xfrm>
              <a:off x="2700338" y="981075"/>
              <a:ext cx="804862" cy="935038"/>
            </a:xfrm>
            <a:prstGeom prst="rect">
              <a:avLst/>
            </a:prstGeom>
            <a:noFill/>
            <a:ln w="9525">
              <a:noFill/>
              <a:miter lim="800000"/>
              <a:headEnd/>
              <a:tailEnd/>
            </a:ln>
          </p:spPr>
        </p:pic>
        <p:pic>
          <p:nvPicPr>
            <p:cNvPr id="22550" name="Picture 56" descr="ΑΝΑΠΛΑΣΗ logo.jpg"/>
            <p:cNvPicPr>
              <a:picLocks noChangeAspect="1"/>
            </p:cNvPicPr>
            <p:nvPr/>
          </p:nvPicPr>
          <p:blipFill>
            <a:blip r:embed="rId20" cstate="print"/>
            <a:srcRect/>
            <a:stretch>
              <a:fillRect/>
            </a:stretch>
          </p:blipFill>
          <p:spPr bwMode="auto">
            <a:xfrm>
              <a:off x="4716463" y="3819525"/>
              <a:ext cx="1439862" cy="546100"/>
            </a:xfrm>
            <a:prstGeom prst="rect">
              <a:avLst/>
            </a:prstGeom>
            <a:noFill/>
            <a:ln w="9525">
              <a:noFill/>
              <a:miter lim="800000"/>
              <a:headEnd/>
              <a:tailEnd/>
            </a:ln>
          </p:spPr>
        </p:pic>
        <p:pic>
          <p:nvPicPr>
            <p:cNvPr id="22551" name="Picture 2" descr="http://www.geocities.ws/neurophnimts/images/nimtsemblem.jpg"/>
            <p:cNvPicPr>
              <a:picLocks noChangeAspect="1" noChangeArrowheads="1"/>
            </p:cNvPicPr>
            <p:nvPr/>
          </p:nvPicPr>
          <p:blipFill>
            <a:blip r:embed="rId21" cstate="print"/>
            <a:srcRect/>
            <a:stretch>
              <a:fillRect/>
            </a:stretch>
          </p:blipFill>
          <p:spPr bwMode="auto">
            <a:xfrm>
              <a:off x="3419475" y="6067425"/>
              <a:ext cx="712788" cy="674688"/>
            </a:xfrm>
            <a:prstGeom prst="rect">
              <a:avLst/>
            </a:prstGeom>
            <a:noFill/>
            <a:ln w="9525">
              <a:noFill/>
              <a:miter lim="800000"/>
              <a:headEnd/>
              <a:tailEnd/>
            </a:ln>
          </p:spPr>
        </p:pic>
        <p:pic>
          <p:nvPicPr>
            <p:cNvPr id="22552" name="Picture 3"/>
            <p:cNvPicPr>
              <a:picLocks noChangeAspect="1" noChangeArrowheads="1"/>
            </p:cNvPicPr>
            <p:nvPr/>
          </p:nvPicPr>
          <p:blipFill>
            <a:blip r:embed="rId22" cstate="print"/>
            <a:srcRect/>
            <a:stretch>
              <a:fillRect/>
            </a:stretch>
          </p:blipFill>
          <p:spPr bwMode="auto">
            <a:xfrm>
              <a:off x="7978775" y="3500438"/>
              <a:ext cx="985838" cy="792162"/>
            </a:xfrm>
            <a:prstGeom prst="rect">
              <a:avLst/>
            </a:prstGeom>
            <a:noFill/>
            <a:ln w="9525">
              <a:noFill/>
              <a:miter lim="800000"/>
              <a:headEnd/>
              <a:tailEnd/>
            </a:ln>
          </p:spPr>
        </p:pic>
        <p:pic>
          <p:nvPicPr>
            <p:cNvPr id="22553" name="Picture 5" descr="http://galene.gr/wp-content/uploads/2016/01/galene_logo.png"/>
            <p:cNvPicPr>
              <a:picLocks noChangeAspect="1" noChangeArrowheads="1"/>
            </p:cNvPicPr>
            <p:nvPr/>
          </p:nvPicPr>
          <p:blipFill>
            <a:blip r:embed="rId23" cstate="print"/>
            <a:srcRect/>
            <a:stretch>
              <a:fillRect/>
            </a:stretch>
          </p:blipFill>
          <p:spPr bwMode="auto">
            <a:xfrm>
              <a:off x="4356100" y="5530850"/>
              <a:ext cx="1439863" cy="490538"/>
            </a:xfrm>
            <a:prstGeom prst="rect">
              <a:avLst/>
            </a:prstGeom>
            <a:noFill/>
            <a:ln w="9525">
              <a:noFill/>
              <a:miter lim="800000"/>
              <a:headEnd/>
              <a:tailEnd/>
            </a:ln>
          </p:spPr>
        </p:pic>
        <p:pic>
          <p:nvPicPr>
            <p:cNvPr id="22554" name="Picture 7" descr="http://st0.xo.gr/files/1/Backoffice/customer_logos/logou-diaplasis-karampelia-rodia-d740dbb938f6431e837affe41ef1cb17.jpg"/>
            <p:cNvPicPr>
              <a:picLocks noChangeAspect="1" noChangeArrowheads="1"/>
            </p:cNvPicPr>
            <p:nvPr/>
          </p:nvPicPr>
          <p:blipFill>
            <a:blip r:embed="rId24" cstate="print"/>
            <a:srcRect/>
            <a:stretch>
              <a:fillRect/>
            </a:stretch>
          </p:blipFill>
          <p:spPr bwMode="auto">
            <a:xfrm>
              <a:off x="8027988" y="4508500"/>
              <a:ext cx="936625" cy="561975"/>
            </a:xfrm>
            <a:prstGeom prst="rect">
              <a:avLst/>
            </a:prstGeom>
            <a:noFill/>
            <a:ln w="9525">
              <a:noFill/>
              <a:miter lim="800000"/>
              <a:headEnd/>
              <a:tailEnd/>
            </a:ln>
          </p:spPr>
        </p:pic>
        <p:pic>
          <p:nvPicPr>
            <p:cNvPr id="22555" name="Picture 9" descr="http://www.kokkori.gr/wp-content/uploads/2013/09/kokkori_logo.png"/>
            <p:cNvPicPr>
              <a:picLocks noChangeAspect="1" noChangeArrowheads="1"/>
            </p:cNvPicPr>
            <p:nvPr/>
          </p:nvPicPr>
          <p:blipFill>
            <a:blip r:embed="rId25" cstate="print"/>
            <a:srcRect/>
            <a:stretch>
              <a:fillRect/>
            </a:stretch>
          </p:blipFill>
          <p:spPr bwMode="auto">
            <a:xfrm>
              <a:off x="7092950" y="2781300"/>
              <a:ext cx="1871663" cy="471488"/>
            </a:xfrm>
            <a:prstGeom prst="rect">
              <a:avLst/>
            </a:prstGeom>
            <a:noFill/>
            <a:ln w="9525">
              <a:noFill/>
              <a:miter lim="800000"/>
              <a:headEnd/>
              <a:tailEnd/>
            </a:ln>
          </p:spPr>
        </p:pic>
        <p:pic>
          <p:nvPicPr>
            <p:cNvPr id="22556" name="Picture 12"/>
            <p:cNvPicPr>
              <a:picLocks noChangeAspect="1" noChangeArrowheads="1"/>
            </p:cNvPicPr>
            <p:nvPr/>
          </p:nvPicPr>
          <p:blipFill>
            <a:blip r:embed="rId26" cstate="print"/>
            <a:srcRect/>
            <a:stretch>
              <a:fillRect/>
            </a:stretch>
          </p:blipFill>
          <p:spPr bwMode="auto">
            <a:xfrm>
              <a:off x="3779838" y="1052513"/>
              <a:ext cx="723900" cy="1130300"/>
            </a:xfrm>
            <a:prstGeom prst="rect">
              <a:avLst/>
            </a:prstGeom>
            <a:noFill/>
            <a:ln w="9525">
              <a:noFill/>
              <a:miter lim="800000"/>
              <a:headEnd/>
              <a:tailEnd/>
            </a:ln>
          </p:spPr>
        </p:pic>
        <p:pic>
          <p:nvPicPr>
            <p:cNvPr id="22557" name="Picture 14" descr="http://www.dermatology-attikon.gr/images/logo.jpg"/>
            <p:cNvPicPr>
              <a:picLocks noChangeAspect="1" noChangeArrowheads="1"/>
            </p:cNvPicPr>
            <p:nvPr/>
          </p:nvPicPr>
          <p:blipFill>
            <a:blip r:embed="rId27" cstate="print"/>
            <a:srcRect/>
            <a:stretch>
              <a:fillRect/>
            </a:stretch>
          </p:blipFill>
          <p:spPr bwMode="auto">
            <a:xfrm>
              <a:off x="7596188" y="5443538"/>
              <a:ext cx="1368425" cy="433387"/>
            </a:xfrm>
            <a:prstGeom prst="rect">
              <a:avLst/>
            </a:prstGeom>
            <a:noFill/>
            <a:ln w="9525">
              <a:noFill/>
              <a:miter lim="800000"/>
              <a:headEnd/>
              <a:tailEnd/>
            </a:ln>
          </p:spPr>
        </p:pic>
        <p:pic>
          <p:nvPicPr>
            <p:cNvPr id="22558" name="Picture 64" descr="Ο ΕΥΑΓΓΕΛΙΣΜΟΣ.png"/>
            <p:cNvPicPr>
              <a:picLocks noChangeAspect="1"/>
            </p:cNvPicPr>
            <p:nvPr/>
          </p:nvPicPr>
          <p:blipFill>
            <a:blip r:embed="rId28" cstate="print"/>
            <a:srcRect/>
            <a:stretch>
              <a:fillRect/>
            </a:stretch>
          </p:blipFill>
          <p:spPr bwMode="auto">
            <a:xfrm>
              <a:off x="6300788" y="3789363"/>
              <a:ext cx="1439862" cy="452437"/>
            </a:xfrm>
            <a:prstGeom prst="rect">
              <a:avLst/>
            </a:prstGeom>
            <a:noFill/>
            <a:ln w="9525">
              <a:noFill/>
              <a:miter lim="800000"/>
              <a:headEnd/>
              <a:tailEnd/>
            </a:ln>
          </p:spPr>
        </p:pic>
        <p:pic>
          <p:nvPicPr>
            <p:cNvPr id="22559" name="Picture 16" descr="http://www.agsavvas-hosp.gr/Portals/0/logo1.png"/>
            <p:cNvPicPr>
              <a:picLocks noChangeAspect="1" noChangeArrowheads="1"/>
            </p:cNvPicPr>
            <p:nvPr/>
          </p:nvPicPr>
          <p:blipFill>
            <a:blip r:embed="rId29" cstate="print"/>
            <a:srcRect/>
            <a:stretch>
              <a:fillRect/>
            </a:stretch>
          </p:blipFill>
          <p:spPr bwMode="auto">
            <a:xfrm>
              <a:off x="5219700" y="4614863"/>
              <a:ext cx="1728788" cy="398462"/>
            </a:xfrm>
            <a:prstGeom prst="rect">
              <a:avLst/>
            </a:prstGeom>
            <a:noFill/>
            <a:ln w="9525">
              <a:noFill/>
              <a:miter lim="800000"/>
              <a:headEnd/>
              <a:tailEnd/>
            </a:ln>
          </p:spPr>
        </p:pic>
        <p:pic>
          <p:nvPicPr>
            <p:cNvPr id="22560" name="Picture 66" descr="nutrimed.png"/>
            <p:cNvPicPr>
              <a:picLocks noChangeAspect="1"/>
            </p:cNvPicPr>
            <p:nvPr/>
          </p:nvPicPr>
          <p:blipFill>
            <a:blip r:embed="rId30" cstate="print"/>
            <a:srcRect/>
            <a:stretch>
              <a:fillRect/>
            </a:stretch>
          </p:blipFill>
          <p:spPr bwMode="auto">
            <a:xfrm>
              <a:off x="3563938" y="4381500"/>
              <a:ext cx="1581150" cy="560388"/>
            </a:xfrm>
            <a:prstGeom prst="rect">
              <a:avLst/>
            </a:prstGeom>
            <a:noFill/>
            <a:ln w="9525">
              <a:noFill/>
              <a:miter lim="800000"/>
              <a:headEnd/>
              <a:tailEnd/>
            </a:ln>
          </p:spPr>
        </p:pic>
        <p:pic>
          <p:nvPicPr>
            <p:cNvPr id="22561" name="Picture 18" descr="http://www.findhere.gr/findhere/file?p=file-1422971997826.jpg"/>
            <p:cNvPicPr>
              <a:picLocks noChangeAspect="1" noChangeArrowheads="1"/>
            </p:cNvPicPr>
            <p:nvPr/>
          </p:nvPicPr>
          <p:blipFill>
            <a:blip r:embed="rId31" cstate="print"/>
            <a:srcRect/>
            <a:stretch>
              <a:fillRect/>
            </a:stretch>
          </p:blipFill>
          <p:spPr bwMode="auto">
            <a:xfrm>
              <a:off x="1692275" y="4149725"/>
              <a:ext cx="1150938" cy="457200"/>
            </a:xfrm>
            <a:prstGeom prst="rect">
              <a:avLst/>
            </a:prstGeom>
            <a:noFill/>
            <a:ln w="9525">
              <a:noFill/>
              <a:miter lim="800000"/>
              <a:headEnd/>
              <a:tailEnd/>
            </a:ln>
          </p:spPr>
        </p:pic>
        <p:pic>
          <p:nvPicPr>
            <p:cNvPr id="22562" name="Picture 20" descr="http://amimoni.gr/site/wp-content/uploads/2014/05/amimoni_logo.jpg"/>
            <p:cNvPicPr>
              <a:picLocks noChangeAspect="1" noChangeArrowheads="1"/>
            </p:cNvPicPr>
            <p:nvPr/>
          </p:nvPicPr>
          <p:blipFill>
            <a:blip r:embed="rId32" cstate="print"/>
            <a:srcRect/>
            <a:stretch>
              <a:fillRect/>
            </a:stretch>
          </p:blipFill>
          <p:spPr bwMode="auto">
            <a:xfrm>
              <a:off x="6732588" y="1916113"/>
              <a:ext cx="755650" cy="757237"/>
            </a:xfrm>
            <a:prstGeom prst="rect">
              <a:avLst/>
            </a:prstGeom>
            <a:noFill/>
            <a:ln w="9525">
              <a:noFill/>
              <a:miter lim="800000"/>
              <a:headEnd/>
              <a:tailEnd/>
            </a:ln>
          </p:spPr>
        </p:pic>
        <p:pic>
          <p:nvPicPr>
            <p:cNvPr id="22563" name="Picture 22" descr="http://www.dynamai.gr/images/logo.gif"/>
            <p:cNvPicPr>
              <a:picLocks noChangeAspect="1" noChangeArrowheads="1"/>
            </p:cNvPicPr>
            <p:nvPr/>
          </p:nvPicPr>
          <p:blipFill>
            <a:blip r:embed="rId33" cstate="print"/>
            <a:srcRect/>
            <a:stretch>
              <a:fillRect/>
            </a:stretch>
          </p:blipFill>
          <p:spPr bwMode="auto">
            <a:xfrm>
              <a:off x="257175" y="2997200"/>
              <a:ext cx="1362075" cy="576263"/>
            </a:xfrm>
            <a:prstGeom prst="rect">
              <a:avLst/>
            </a:prstGeom>
            <a:noFill/>
            <a:ln w="9525">
              <a:noFill/>
              <a:miter lim="800000"/>
              <a:headEnd/>
              <a:tailEnd/>
            </a:ln>
          </p:spPr>
        </p:pic>
        <p:pic>
          <p:nvPicPr>
            <p:cNvPr id="22564" name="Picture 70" descr="TO ERGASTHRI.png"/>
            <p:cNvPicPr>
              <a:picLocks noChangeAspect="1"/>
            </p:cNvPicPr>
            <p:nvPr/>
          </p:nvPicPr>
          <p:blipFill>
            <a:blip r:embed="rId34" cstate="print"/>
            <a:srcRect/>
            <a:stretch>
              <a:fillRect/>
            </a:stretch>
          </p:blipFill>
          <p:spPr bwMode="auto">
            <a:xfrm>
              <a:off x="7596188" y="1989138"/>
              <a:ext cx="1330325" cy="503237"/>
            </a:xfrm>
            <a:prstGeom prst="rect">
              <a:avLst/>
            </a:prstGeom>
            <a:noFill/>
            <a:ln w="9525">
              <a:noFill/>
              <a:miter lim="800000"/>
              <a:headEnd/>
              <a:tailEnd/>
            </a:ln>
          </p:spPr>
        </p:pic>
        <p:pic>
          <p:nvPicPr>
            <p:cNvPr id="22565" name="Picture 71" descr="ereisma.png"/>
            <p:cNvPicPr>
              <a:picLocks noChangeAspect="1"/>
            </p:cNvPicPr>
            <p:nvPr/>
          </p:nvPicPr>
          <p:blipFill>
            <a:blip r:embed="rId35" cstate="print"/>
            <a:srcRect/>
            <a:stretch>
              <a:fillRect/>
            </a:stretch>
          </p:blipFill>
          <p:spPr bwMode="auto">
            <a:xfrm>
              <a:off x="3276600" y="3213100"/>
              <a:ext cx="1900238" cy="614363"/>
            </a:xfrm>
            <a:prstGeom prst="rect">
              <a:avLst/>
            </a:prstGeom>
            <a:noFill/>
            <a:ln w="9525">
              <a:noFill/>
              <a:miter lim="800000"/>
              <a:headEnd/>
              <a:tailEnd/>
            </a:ln>
          </p:spPr>
        </p:pic>
        <p:pic>
          <p:nvPicPr>
            <p:cNvPr id="22566" name="Picture 24" descr="http://2.bp.blogspot.com/-U6eVQpMwNCE/VaUGh0gRllI/AAAAAAAABg8/lOPRatWLtJA/s1600/10_ALMA_Logo%2BRedesign_final.jpg"/>
            <p:cNvPicPr>
              <a:picLocks noChangeAspect="1" noChangeArrowheads="1"/>
            </p:cNvPicPr>
            <p:nvPr/>
          </p:nvPicPr>
          <p:blipFill>
            <a:blip r:embed="rId36" cstate="print"/>
            <a:srcRect/>
            <a:stretch>
              <a:fillRect/>
            </a:stretch>
          </p:blipFill>
          <p:spPr bwMode="auto">
            <a:xfrm>
              <a:off x="6227763" y="5192713"/>
              <a:ext cx="671512" cy="757237"/>
            </a:xfrm>
            <a:prstGeom prst="rect">
              <a:avLst/>
            </a:prstGeom>
            <a:noFill/>
            <a:ln w="9525">
              <a:noFill/>
              <a:miter lim="800000"/>
              <a:headEnd/>
              <a:tailEnd/>
            </a:ln>
          </p:spPr>
        </p:pic>
        <p:pic>
          <p:nvPicPr>
            <p:cNvPr id="22567" name="Picture 73" descr="Untitled.png"/>
            <p:cNvPicPr>
              <a:picLocks noChangeAspect="1"/>
            </p:cNvPicPr>
            <p:nvPr/>
          </p:nvPicPr>
          <p:blipFill>
            <a:blip r:embed="rId37" cstate="print"/>
            <a:srcRect/>
            <a:stretch>
              <a:fillRect/>
            </a:stretch>
          </p:blipFill>
          <p:spPr bwMode="auto">
            <a:xfrm>
              <a:off x="5292725" y="6165850"/>
              <a:ext cx="1800225" cy="447675"/>
            </a:xfrm>
            <a:prstGeom prst="rect">
              <a:avLst/>
            </a:prstGeom>
            <a:noFill/>
            <a:ln w="9525">
              <a:noFill/>
              <a:miter lim="800000"/>
              <a:headEnd/>
              <a:tailEnd/>
            </a:ln>
          </p:spPr>
        </p:pic>
        <p:pic>
          <p:nvPicPr>
            <p:cNvPr id="22568" name="Picture 26" descr="http://www.allthegreek.com/wp-content/uploads/2015/01/head.jpg"/>
            <p:cNvPicPr>
              <a:picLocks noChangeAspect="1" noChangeArrowheads="1"/>
            </p:cNvPicPr>
            <p:nvPr/>
          </p:nvPicPr>
          <p:blipFill>
            <a:blip r:embed="rId38" cstate="print"/>
            <a:srcRect/>
            <a:stretch>
              <a:fillRect/>
            </a:stretch>
          </p:blipFill>
          <p:spPr bwMode="auto">
            <a:xfrm>
              <a:off x="1692275" y="6165850"/>
              <a:ext cx="1584325" cy="366713"/>
            </a:xfrm>
            <a:prstGeom prst="rect">
              <a:avLst/>
            </a:prstGeom>
            <a:noFill/>
            <a:ln w="9525">
              <a:noFill/>
              <a:miter lim="800000"/>
              <a:headEnd/>
              <a:tailEnd/>
            </a:ln>
          </p:spPr>
        </p:pic>
        <p:pic>
          <p:nvPicPr>
            <p:cNvPr id="22569" name="Picture 75" descr="logo.jpg"/>
            <p:cNvPicPr>
              <a:picLocks noChangeAspect="1"/>
            </p:cNvPicPr>
            <p:nvPr/>
          </p:nvPicPr>
          <p:blipFill>
            <a:blip r:embed="rId39" cstate="print"/>
            <a:srcRect/>
            <a:stretch>
              <a:fillRect/>
            </a:stretch>
          </p:blipFill>
          <p:spPr bwMode="auto">
            <a:xfrm>
              <a:off x="1763713" y="3500438"/>
              <a:ext cx="1079500" cy="469900"/>
            </a:xfrm>
            <a:prstGeom prst="rect">
              <a:avLst/>
            </a:prstGeom>
            <a:noFill/>
            <a:ln w="9525">
              <a:noFill/>
              <a:miter lim="800000"/>
              <a:headEnd/>
              <a:tailEnd/>
            </a:ln>
          </p:spPr>
        </p:pic>
        <p:pic>
          <p:nvPicPr>
            <p:cNvPr id="22570" name="Picture 76" descr="KEAAMEA.png"/>
            <p:cNvPicPr>
              <a:picLocks noChangeAspect="1"/>
            </p:cNvPicPr>
            <p:nvPr/>
          </p:nvPicPr>
          <p:blipFill>
            <a:blip r:embed="rId40" cstate="print"/>
            <a:srcRect/>
            <a:stretch>
              <a:fillRect/>
            </a:stretch>
          </p:blipFill>
          <p:spPr bwMode="auto">
            <a:xfrm>
              <a:off x="2208213" y="1989138"/>
              <a:ext cx="850900" cy="641350"/>
            </a:xfrm>
            <a:prstGeom prst="rect">
              <a:avLst/>
            </a:prstGeom>
            <a:noFill/>
            <a:ln w="9525">
              <a:noFill/>
              <a:miter lim="800000"/>
              <a:headEnd/>
              <a:tailEnd/>
            </a:ln>
          </p:spPr>
        </p:pic>
        <p:pic>
          <p:nvPicPr>
            <p:cNvPr id="22571" name="Picture 77" descr="logou iasis.png"/>
            <p:cNvPicPr>
              <a:picLocks noChangeAspect="1"/>
            </p:cNvPicPr>
            <p:nvPr/>
          </p:nvPicPr>
          <p:blipFill>
            <a:blip r:embed="rId41" cstate="print"/>
            <a:srcRect/>
            <a:stretch>
              <a:fillRect/>
            </a:stretch>
          </p:blipFill>
          <p:spPr bwMode="auto">
            <a:xfrm>
              <a:off x="4932363" y="1217613"/>
              <a:ext cx="1511300" cy="411162"/>
            </a:xfrm>
            <a:prstGeom prst="rect">
              <a:avLst/>
            </a:prstGeom>
            <a:noFill/>
            <a:ln w="9525">
              <a:noFill/>
              <a:miter lim="800000"/>
              <a:headEnd/>
              <a:tailEnd/>
            </a:ln>
          </p:spPr>
        </p:pic>
        <p:pic>
          <p:nvPicPr>
            <p:cNvPr id="22572" name="Picture 28" descr="amalieion_logo.JPG"/>
            <p:cNvPicPr>
              <a:picLocks noChangeAspect="1" noChangeArrowheads="1"/>
            </p:cNvPicPr>
            <p:nvPr/>
          </p:nvPicPr>
          <p:blipFill>
            <a:blip r:embed="rId42" cstate="print"/>
            <a:srcRect/>
            <a:stretch>
              <a:fillRect/>
            </a:stretch>
          </p:blipFill>
          <p:spPr bwMode="auto">
            <a:xfrm>
              <a:off x="684213" y="6021388"/>
              <a:ext cx="857250" cy="682625"/>
            </a:xfrm>
            <a:prstGeom prst="rect">
              <a:avLst/>
            </a:prstGeom>
            <a:solidFill>
              <a:schemeClr val="bg1"/>
            </a:solidFill>
            <a:ln w="9525">
              <a:noFill/>
              <a:miter lim="800000"/>
              <a:headEnd/>
              <a:tailEnd/>
            </a:ln>
          </p:spPr>
        </p:pic>
        <p:pic>
          <p:nvPicPr>
            <p:cNvPr id="22573" name="Picture 28" descr="http://www.4moms.gr/wp-content/media/paidopoli.jpg"/>
            <p:cNvPicPr>
              <a:picLocks noChangeAspect="1" noChangeArrowheads="1"/>
            </p:cNvPicPr>
            <p:nvPr/>
          </p:nvPicPr>
          <p:blipFill>
            <a:blip r:embed="rId43" cstate="print"/>
            <a:srcRect/>
            <a:stretch>
              <a:fillRect/>
            </a:stretch>
          </p:blipFill>
          <p:spPr bwMode="auto">
            <a:xfrm>
              <a:off x="7308850" y="6024563"/>
              <a:ext cx="1079500" cy="644525"/>
            </a:xfrm>
            <a:prstGeom prst="rect">
              <a:avLst/>
            </a:prstGeom>
            <a:noFill/>
            <a:ln w="9525">
              <a:noFill/>
              <a:miter lim="800000"/>
              <a:headEnd/>
              <a:tailEnd/>
            </a:ln>
          </p:spPr>
        </p:pic>
        <p:pic>
          <p:nvPicPr>
            <p:cNvPr id="22574" name="Picture 80" descr="images.jpg"/>
            <p:cNvPicPr>
              <a:picLocks noChangeAspect="1"/>
            </p:cNvPicPr>
            <p:nvPr/>
          </p:nvPicPr>
          <p:blipFill>
            <a:blip r:embed="rId44" cstate="print"/>
            <a:srcRect/>
            <a:stretch>
              <a:fillRect/>
            </a:stretch>
          </p:blipFill>
          <p:spPr bwMode="auto">
            <a:xfrm>
              <a:off x="5043488" y="2489200"/>
              <a:ext cx="752475" cy="868363"/>
            </a:xfrm>
            <a:prstGeom prst="rect">
              <a:avLst/>
            </a:prstGeom>
            <a:noFill/>
            <a:ln w="9525">
              <a:noFill/>
              <a:miter lim="800000"/>
              <a:headEnd/>
              <a:tailEnd/>
            </a:ln>
          </p:spPr>
        </p:pic>
        <p:pic>
          <p:nvPicPr>
            <p:cNvPr id="22575" name="Picture 81" descr="ΜΕ ΟΔΗΓΟ.jpg"/>
            <p:cNvPicPr>
              <a:picLocks noChangeAspect="1"/>
            </p:cNvPicPr>
            <p:nvPr/>
          </p:nvPicPr>
          <p:blipFill>
            <a:blip r:embed="rId45" cstate="print"/>
            <a:srcRect/>
            <a:stretch>
              <a:fillRect/>
            </a:stretch>
          </p:blipFill>
          <p:spPr bwMode="auto">
            <a:xfrm>
              <a:off x="4356100" y="6007100"/>
              <a:ext cx="803275" cy="735013"/>
            </a:xfrm>
            <a:prstGeom prst="rect">
              <a:avLst/>
            </a:prstGeom>
            <a:noFill/>
            <a:ln w="9525">
              <a:noFill/>
              <a:miter lim="800000"/>
              <a:headEnd/>
              <a:tailEnd/>
            </a:ln>
          </p:spPr>
        </p:pic>
      </p:grpSp>
      <p:sp>
        <p:nvSpPr>
          <p:cNvPr id="83" name="Rectangle 2"/>
          <p:cNvSpPr txBox="1">
            <a:spLocks noChangeArrowheads="1"/>
          </p:cNvSpPr>
          <p:nvPr/>
        </p:nvSpPr>
        <p:spPr bwMode="auto">
          <a:xfrm>
            <a:off x="1135934" y="54725"/>
            <a:ext cx="6840538" cy="714375"/>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l-GR" sz="2800" dirty="0" smtClean="0">
                <a:solidFill>
                  <a:schemeClr val="bg1"/>
                </a:solidFill>
                <a:latin typeface="Century Gothic" pitchFamily="34" charset="0"/>
                <a:cs typeface="Arial" charset="0"/>
              </a:rPr>
              <a:t>ΔΙΑΣΥΝΔΕΣΗ ΜΕ ΤΗΝ ΑΓΟΡΑ ΕΡΓΑΣΙΑΣ</a:t>
            </a:r>
            <a:endParaRPr lang="en-US" sz="2800" dirty="0">
              <a:solidFill>
                <a:schemeClr val="bg1"/>
              </a:solidFill>
              <a:latin typeface="Century Gothic" pitchFamily="34" charset="0"/>
              <a:cs typeface="Arial" charset="0"/>
            </a:endParaRPr>
          </a:p>
          <a:p>
            <a:pPr algn="ctr" defTabSz="914400" fontAlgn="base">
              <a:spcBef>
                <a:spcPct val="0"/>
              </a:spcBef>
              <a:spcAft>
                <a:spcPct val="0"/>
              </a:spcAft>
              <a:defRPr/>
            </a:pPr>
            <a:r>
              <a:rPr lang="el-GR" dirty="0" smtClean="0">
                <a:solidFill>
                  <a:schemeClr val="bg1"/>
                </a:solidFill>
                <a:latin typeface="Century Gothic" pitchFamily="34" charset="0"/>
                <a:cs typeface="Arial" charset="0"/>
              </a:rPr>
              <a:t>Κλινική &amp; Πρακτική Άσκηση Φοιτητών</a:t>
            </a:r>
            <a:endParaRPr lang="en-US" sz="2800" kern="0" dirty="0">
              <a:solidFill>
                <a:schemeClr val="bg1"/>
              </a:solidFill>
              <a:latin typeface="Century Gothic" pitchFamily="34" charset="0"/>
              <a:cs typeface="Arial" charset="0"/>
            </a:endParaRPr>
          </a:p>
        </p:txBody>
      </p:sp>
      <p:pic>
        <p:nvPicPr>
          <p:cNvPr id="53" name="Picture 52" descr="MESOGEIAKO KENTRO APOKATASTASHS.png"/>
          <p:cNvPicPr>
            <a:picLocks noChangeAspect="1"/>
          </p:cNvPicPr>
          <p:nvPr/>
        </p:nvPicPr>
        <p:blipFill>
          <a:blip r:embed="rId46"/>
          <a:stretch>
            <a:fillRect/>
          </a:stretch>
        </p:blipFill>
        <p:spPr>
          <a:xfrm>
            <a:off x="671776" y="1252465"/>
            <a:ext cx="1250418" cy="442771"/>
          </a:xfrm>
          <a:prstGeom prst="rect">
            <a:avLst/>
          </a:prstGeom>
        </p:spPr>
      </p:pic>
    </p:spTree>
    <p:extLst>
      <p:ext uri="{BB962C8B-B14F-4D97-AF65-F5344CB8AC3E}">
        <p14:creationId xmlns:p14="http://schemas.microsoft.com/office/powerpoint/2010/main" val="16473725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4" name="Group 63"/>
          <p:cNvGrpSpPr/>
          <p:nvPr/>
        </p:nvGrpSpPr>
        <p:grpSpPr>
          <a:xfrm>
            <a:off x="0" y="0"/>
            <a:ext cx="9144000" cy="770562"/>
            <a:chOff x="0" y="0"/>
            <a:chExt cx="9144000" cy="770562"/>
          </a:xfrm>
        </p:grpSpPr>
        <p:sp>
          <p:nvSpPr>
            <p:cNvPr id="65" name="Rectangle 64"/>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Isosceles Triangle 67"/>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611376" y="961622"/>
            <a:ext cx="7905899" cy="5769257"/>
            <a:chOff x="107950" y="765175"/>
            <a:chExt cx="8928100" cy="6119813"/>
          </a:xfrm>
        </p:grpSpPr>
        <p:sp>
          <p:nvSpPr>
            <p:cNvPr id="23555" name="Rounded Rectangle 14"/>
            <p:cNvSpPr>
              <a:spLocks noChangeArrowheads="1"/>
            </p:cNvSpPr>
            <p:nvPr/>
          </p:nvSpPr>
          <p:spPr bwMode="auto">
            <a:xfrm>
              <a:off x="107950" y="765175"/>
              <a:ext cx="8928100" cy="6119813"/>
            </a:xfrm>
            <a:prstGeom prst="roundRect">
              <a:avLst>
                <a:gd name="adj" fmla="val 16667"/>
              </a:avLst>
            </a:prstGeom>
            <a:solidFill>
              <a:schemeClr val="bg1"/>
            </a:solidFill>
            <a:ln w="25400" algn="ctr">
              <a:solidFill>
                <a:srgbClr val="C00000"/>
              </a:solidFill>
              <a:round/>
              <a:headEnd/>
              <a:tailEnd/>
            </a:ln>
          </p:spPr>
          <p:txBody>
            <a:bodyPr/>
            <a:lstStyle/>
            <a:p>
              <a:pPr defTabSz="914400" eaLnBrk="0" fontAlgn="base" hangingPunct="0">
                <a:spcBef>
                  <a:spcPct val="0"/>
                </a:spcBef>
                <a:spcAft>
                  <a:spcPct val="0"/>
                </a:spcAft>
              </a:pPr>
              <a:endParaRPr lang="el-GR">
                <a:solidFill>
                  <a:srgbClr val="FFFFFF"/>
                </a:solidFill>
                <a:latin typeface="Arial" charset="0"/>
                <a:cs typeface="Arial" charset="0"/>
              </a:endParaRPr>
            </a:p>
          </p:txBody>
        </p:sp>
        <p:pic>
          <p:nvPicPr>
            <p:cNvPr id="23556" name="Picture 8"/>
            <p:cNvPicPr>
              <a:picLocks noChangeAspect="1" noChangeArrowheads="1"/>
            </p:cNvPicPr>
            <p:nvPr/>
          </p:nvPicPr>
          <p:blipFill>
            <a:blip r:embed="rId3" cstate="print"/>
            <a:srcRect/>
            <a:stretch>
              <a:fillRect/>
            </a:stretch>
          </p:blipFill>
          <p:spPr bwMode="auto">
            <a:xfrm>
              <a:off x="3563938" y="836613"/>
              <a:ext cx="647700" cy="688975"/>
            </a:xfrm>
            <a:prstGeom prst="rect">
              <a:avLst/>
            </a:prstGeom>
            <a:solidFill>
              <a:schemeClr val="bg1"/>
            </a:solidFill>
            <a:ln w="9525">
              <a:noFill/>
              <a:miter lim="800000"/>
              <a:headEnd/>
              <a:tailEnd/>
            </a:ln>
          </p:spPr>
        </p:pic>
        <p:pic>
          <p:nvPicPr>
            <p:cNvPr id="23557" name="Picture 6" descr="http://3.bp.blogspot.com/_Jtxb9AL8XfY/SnhffuQSytI/AAAAAAAAMCA/SWkJ85fHFEc/s400/ngz+copy.jpg"/>
            <p:cNvPicPr>
              <a:picLocks noChangeAspect="1" noChangeArrowheads="1"/>
            </p:cNvPicPr>
            <p:nvPr/>
          </p:nvPicPr>
          <p:blipFill>
            <a:blip r:embed="rId4" cstate="print"/>
            <a:srcRect/>
            <a:stretch>
              <a:fillRect/>
            </a:stretch>
          </p:blipFill>
          <p:spPr bwMode="auto">
            <a:xfrm>
              <a:off x="179388" y="2060575"/>
              <a:ext cx="592137" cy="720725"/>
            </a:xfrm>
            <a:prstGeom prst="rect">
              <a:avLst/>
            </a:prstGeom>
            <a:solidFill>
              <a:schemeClr val="bg1"/>
            </a:solidFill>
            <a:ln w="9525">
              <a:noFill/>
              <a:miter lim="800000"/>
              <a:headEnd/>
              <a:tailEnd/>
            </a:ln>
          </p:spPr>
        </p:pic>
        <p:pic>
          <p:nvPicPr>
            <p:cNvPr id="23558" name="Picture 8" descr="http://tvxs.gr/sites/default/files/article/2008/50/1277-001397_0812102004.jpg"/>
            <p:cNvPicPr>
              <a:picLocks noChangeAspect="1" noChangeArrowheads="1"/>
            </p:cNvPicPr>
            <p:nvPr/>
          </p:nvPicPr>
          <p:blipFill>
            <a:blip r:embed="rId5" cstate="print"/>
            <a:srcRect/>
            <a:stretch>
              <a:fillRect/>
            </a:stretch>
          </p:blipFill>
          <p:spPr bwMode="auto">
            <a:xfrm>
              <a:off x="827088" y="1916113"/>
              <a:ext cx="1338262" cy="360362"/>
            </a:xfrm>
            <a:prstGeom prst="rect">
              <a:avLst/>
            </a:prstGeom>
            <a:solidFill>
              <a:schemeClr val="bg1"/>
            </a:solidFill>
            <a:ln w="9525">
              <a:noFill/>
              <a:miter lim="800000"/>
              <a:headEnd/>
              <a:tailEnd/>
            </a:ln>
          </p:spPr>
        </p:pic>
        <p:pic>
          <p:nvPicPr>
            <p:cNvPr id="23559" name="Picture 10" descr="http://assets.in.gr/dGenesis/assets/Content202/Review/hcm_logo.jpg"/>
            <p:cNvPicPr>
              <a:picLocks noChangeAspect="1" noChangeArrowheads="1"/>
            </p:cNvPicPr>
            <p:nvPr/>
          </p:nvPicPr>
          <p:blipFill>
            <a:blip r:embed="rId6" cstate="print"/>
            <a:srcRect/>
            <a:stretch>
              <a:fillRect/>
            </a:stretch>
          </p:blipFill>
          <p:spPr bwMode="auto">
            <a:xfrm>
              <a:off x="5148263" y="2349500"/>
              <a:ext cx="714375" cy="550863"/>
            </a:xfrm>
            <a:prstGeom prst="rect">
              <a:avLst/>
            </a:prstGeom>
            <a:solidFill>
              <a:schemeClr val="bg1"/>
            </a:solidFill>
            <a:ln w="9525">
              <a:noFill/>
              <a:miter lim="800000"/>
              <a:headEnd/>
              <a:tailEnd/>
            </a:ln>
          </p:spPr>
        </p:pic>
        <p:pic>
          <p:nvPicPr>
            <p:cNvPr id="23560" name="Picture 88" descr="http://forotexnis.com/yahoo_site_admin/assets/images/L.141162012_std.jpg"/>
            <p:cNvPicPr>
              <a:picLocks noChangeAspect="1" noChangeArrowheads="1"/>
            </p:cNvPicPr>
            <p:nvPr/>
          </p:nvPicPr>
          <p:blipFill>
            <a:blip r:embed="rId7" cstate="print"/>
            <a:srcRect/>
            <a:stretch>
              <a:fillRect/>
            </a:stretch>
          </p:blipFill>
          <p:spPr bwMode="auto">
            <a:xfrm>
              <a:off x="179388" y="3213100"/>
              <a:ext cx="576262" cy="576263"/>
            </a:xfrm>
            <a:prstGeom prst="rect">
              <a:avLst/>
            </a:prstGeom>
            <a:solidFill>
              <a:schemeClr val="bg1"/>
            </a:solidFill>
            <a:ln w="9525">
              <a:noFill/>
              <a:miter lim="800000"/>
              <a:headEnd/>
              <a:tailEnd/>
            </a:ln>
          </p:spPr>
        </p:pic>
        <p:pic>
          <p:nvPicPr>
            <p:cNvPr id="23561" name="Picture 20" descr="http://www.arete.gr/Images/Layout/AreteLogoGR.gif"/>
            <p:cNvPicPr>
              <a:picLocks noChangeAspect="1" noChangeArrowheads="1"/>
            </p:cNvPicPr>
            <p:nvPr/>
          </p:nvPicPr>
          <p:blipFill>
            <a:blip r:embed="rId8" cstate="print"/>
            <a:srcRect/>
            <a:stretch>
              <a:fillRect/>
            </a:stretch>
          </p:blipFill>
          <p:spPr bwMode="auto">
            <a:xfrm>
              <a:off x="900113" y="2419350"/>
              <a:ext cx="1027112" cy="433388"/>
            </a:xfrm>
            <a:prstGeom prst="rect">
              <a:avLst/>
            </a:prstGeom>
            <a:solidFill>
              <a:schemeClr val="bg1"/>
            </a:solidFill>
            <a:ln w="9525">
              <a:noFill/>
              <a:miter lim="800000"/>
              <a:headEnd/>
              <a:tailEnd/>
            </a:ln>
          </p:spPr>
        </p:pic>
        <p:pic>
          <p:nvPicPr>
            <p:cNvPr id="23562" name="Picture 31" descr="byron college_logo.png"/>
            <p:cNvPicPr>
              <a:picLocks noChangeAspect="1" noChangeArrowheads="1"/>
            </p:cNvPicPr>
            <p:nvPr/>
          </p:nvPicPr>
          <p:blipFill>
            <a:blip r:embed="rId9" cstate="print"/>
            <a:srcRect/>
            <a:stretch>
              <a:fillRect/>
            </a:stretch>
          </p:blipFill>
          <p:spPr bwMode="auto">
            <a:xfrm>
              <a:off x="4284663" y="2636838"/>
              <a:ext cx="642937" cy="771525"/>
            </a:xfrm>
            <a:prstGeom prst="rect">
              <a:avLst/>
            </a:prstGeom>
            <a:solidFill>
              <a:schemeClr val="bg1"/>
            </a:solidFill>
            <a:ln w="9525">
              <a:noFill/>
              <a:miter lim="800000"/>
              <a:headEnd/>
              <a:tailEnd/>
            </a:ln>
          </p:spPr>
        </p:pic>
        <p:pic>
          <p:nvPicPr>
            <p:cNvPr id="23563" name="Picture 32" descr="saint lawrence_logo.JPG"/>
            <p:cNvPicPr>
              <a:picLocks noChangeAspect="1" noChangeArrowheads="1"/>
            </p:cNvPicPr>
            <p:nvPr/>
          </p:nvPicPr>
          <p:blipFill>
            <a:blip r:embed="rId10" cstate="print"/>
            <a:srcRect/>
            <a:stretch>
              <a:fillRect/>
            </a:stretch>
          </p:blipFill>
          <p:spPr bwMode="auto">
            <a:xfrm>
              <a:off x="5106988" y="3678238"/>
              <a:ext cx="1409700" cy="398462"/>
            </a:xfrm>
            <a:prstGeom prst="rect">
              <a:avLst/>
            </a:prstGeom>
            <a:solidFill>
              <a:schemeClr val="bg1"/>
            </a:solidFill>
            <a:ln w="9525">
              <a:noFill/>
              <a:miter lim="800000"/>
              <a:headEnd/>
              <a:tailEnd/>
            </a:ln>
          </p:spPr>
        </p:pic>
        <p:pic>
          <p:nvPicPr>
            <p:cNvPr id="23564" name="Picture 33" descr="kosteas-geitonas_logo.png"/>
            <p:cNvPicPr>
              <a:picLocks noChangeAspect="1" noChangeArrowheads="1"/>
            </p:cNvPicPr>
            <p:nvPr/>
          </p:nvPicPr>
          <p:blipFill>
            <a:blip r:embed="rId11" cstate="print"/>
            <a:srcRect/>
            <a:stretch>
              <a:fillRect/>
            </a:stretch>
          </p:blipFill>
          <p:spPr bwMode="auto">
            <a:xfrm>
              <a:off x="6091238" y="2525713"/>
              <a:ext cx="784225" cy="758825"/>
            </a:xfrm>
            <a:prstGeom prst="rect">
              <a:avLst/>
            </a:prstGeom>
            <a:solidFill>
              <a:schemeClr val="bg1"/>
            </a:solidFill>
            <a:ln w="9525">
              <a:noFill/>
              <a:miter lim="800000"/>
              <a:headEnd/>
              <a:tailEnd/>
            </a:ln>
          </p:spPr>
        </p:pic>
        <p:pic>
          <p:nvPicPr>
            <p:cNvPr id="23565" name="Picture 34" descr="saint catherine british school_logo.JPG"/>
            <p:cNvPicPr>
              <a:picLocks noChangeAspect="1"/>
            </p:cNvPicPr>
            <p:nvPr/>
          </p:nvPicPr>
          <p:blipFill>
            <a:blip r:embed="rId12" cstate="print"/>
            <a:srcRect/>
            <a:stretch>
              <a:fillRect/>
            </a:stretch>
          </p:blipFill>
          <p:spPr bwMode="auto">
            <a:xfrm>
              <a:off x="1908175" y="4652963"/>
              <a:ext cx="2000250" cy="346075"/>
            </a:xfrm>
            <a:prstGeom prst="rect">
              <a:avLst/>
            </a:prstGeom>
            <a:solidFill>
              <a:schemeClr val="bg1"/>
            </a:solidFill>
            <a:ln w="9525">
              <a:noFill/>
              <a:miter lim="800000"/>
              <a:headEnd/>
              <a:tailEnd/>
            </a:ln>
          </p:spPr>
        </p:pic>
        <p:pic>
          <p:nvPicPr>
            <p:cNvPr id="23566" name="Picture 94" descr="1.jpg"/>
            <p:cNvPicPr>
              <a:picLocks noChangeAspect="1"/>
            </p:cNvPicPr>
            <p:nvPr/>
          </p:nvPicPr>
          <p:blipFill>
            <a:blip r:embed="rId13" cstate="print"/>
            <a:srcRect/>
            <a:stretch>
              <a:fillRect/>
            </a:stretch>
          </p:blipFill>
          <p:spPr bwMode="auto">
            <a:xfrm>
              <a:off x="4000500" y="5445125"/>
              <a:ext cx="1508125" cy="792163"/>
            </a:xfrm>
            <a:prstGeom prst="rect">
              <a:avLst/>
            </a:prstGeom>
            <a:noFill/>
            <a:ln w="9525">
              <a:noFill/>
              <a:miter lim="800000"/>
              <a:headEnd/>
              <a:tailEnd/>
            </a:ln>
          </p:spPr>
        </p:pic>
        <p:pic>
          <p:nvPicPr>
            <p:cNvPr id="23567" name="Picture 95" descr="184204_127840287288377_100001872181734_182291_2340104_n.jpg"/>
            <p:cNvPicPr>
              <a:picLocks noChangeAspect="1"/>
            </p:cNvPicPr>
            <p:nvPr/>
          </p:nvPicPr>
          <p:blipFill>
            <a:blip r:embed="rId14" cstate="print"/>
            <a:srcRect/>
            <a:stretch>
              <a:fillRect/>
            </a:stretch>
          </p:blipFill>
          <p:spPr bwMode="auto">
            <a:xfrm>
              <a:off x="7451725" y="6165850"/>
              <a:ext cx="1223963" cy="388938"/>
            </a:xfrm>
            <a:prstGeom prst="rect">
              <a:avLst/>
            </a:prstGeom>
            <a:noFill/>
            <a:ln w="9525">
              <a:noFill/>
              <a:miter lim="800000"/>
              <a:headEnd/>
              <a:tailEnd/>
            </a:ln>
          </p:spPr>
        </p:pic>
        <p:pic>
          <p:nvPicPr>
            <p:cNvPr id="23568" name="Picture 96" descr="aktios.jpg"/>
            <p:cNvPicPr>
              <a:picLocks noChangeAspect="1"/>
            </p:cNvPicPr>
            <p:nvPr/>
          </p:nvPicPr>
          <p:blipFill>
            <a:blip r:embed="rId15" cstate="print"/>
            <a:srcRect/>
            <a:stretch>
              <a:fillRect/>
            </a:stretch>
          </p:blipFill>
          <p:spPr bwMode="auto">
            <a:xfrm>
              <a:off x="7164388" y="3644900"/>
              <a:ext cx="1023937" cy="731838"/>
            </a:xfrm>
            <a:prstGeom prst="rect">
              <a:avLst/>
            </a:prstGeom>
            <a:noFill/>
            <a:ln w="9525">
              <a:noFill/>
              <a:miter lim="800000"/>
              <a:headEnd/>
              <a:tailEnd/>
            </a:ln>
          </p:spPr>
        </p:pic>
        <p:pic>
          <p:nvPicPr>
            <p:cNvPr id="23569" name="Picture 97" descr="dromoi zwis LOGO.jpg"/>
            <p:cNvPicPr>
              <a:picLocks noChangeAspect="1"/>
            </p:cNvPicPr>
            <p:nvPr/>
          </p:nvPicPr>
          <p:blipFill>
            <a:blip r:embed="rId16" cstate="print"/>
            <a:srcRect/>
            <a:stretch>
              <a:fillRect/>
            </a:stretch>
          </p:blipFill>
          <p:spPr bwMode="auto">
            <a:xfrm>
              <a:off x="7019925" y="1773238"/>
              <a:ext cx="720725" cy="812800"/>
            </a:xfrm>
            <a:prstGeom prst="rect">
              <a:avLst/>
            </a:prstGeom>
            <a:noFill/>
            <a:ln w="9525">
              <a:noFill/>
              <a:miter lim="800000"/>
              <a:headEnd/>
              <a:tailEnd/>
            </a:ln>
          </p:spPr>
        </p:pic>
        <p:pic>
          <p:nvPicPr>
            <p:cNvPr id="23570" name="Picture 98" descr="LOGO-ΕΡΓΑΣΤΗΡΙΟΥ.jpg"/>
            <p:cNvPicPr>
              <a:picLocks noChangeAspect="1"/>
            </p:cNvPicPr>
            <p:nvPr/>
          </p:nvPicPr>
          <p:blipFill>
            <a:blip r:embed="rId17" cstate="print"/>
            <a:srcRect/>
            <a:stretch>
              <a:fillRect/>
            </a:stretch>
          </p:blipFill>
          <p:spPr bwMode="auto">
            <a:xfrm>
              <a:off x="6516688" y="4437063"/>
              <a:ext cx="1428750" cy="1079500"/>
            </a:xfrm>
            <a:prstGeom prst="rect">
              <a:avLst/>
            </a:prstGeom>
            <a:noFill/>
            <a:ln w="9525">
              <a:noFill/>
              <a:miter lim="800000"/>
              <a:headEnd/>
              <a:tailEnd/>
            </a:ln>
          </p:spPr>
        </p:pic>
        <p:pic>
          <p:nvPicPr>
            <p:cNvPr id="23571" name="Picture 99" descr="mouseio synaisthimatwn logo.png"/>
            <p:cNvPicPr>
              <a:picLocks noChangeAspect="1"/>
            </p:cNvPicPr>
            <p:nvPr/>
          </p:nvPicPr>
          <p:blipFill>
            <a:blip r:embed="rId18" cstate="print"/>
            <a:srcRect/>
            <a:stretch>
              <a:fillRect/>
            </a:stretch>
          </p:blipFill>
          <p:spPr bwMode="auto">
            <a:xfrm>
              <a:off x="3851275" y="4221163"/>
              <a:ext cx="846138" cy="1165225"/>
            </a:xfrm>
            <a:prstGeom prst="rect">
              <a:avLst/>
            </a:prstGeom>
            <a:noFill/>
            <a:ln w="9525">
              <a:noFill/>
              <a:miter lim="800000"/>
              <a:headEnd/>
              <a:tailEnd/>
            </a:ln>
          </p:spPr>
        </p:pic>
        <p:pic>
          <p:nvPicPr>
            <p:cNvPr id="23572" name="Picture 100" descr="Αττικό πάρκο.jpg"/>
            <p:cNvPicPr>
              <a:picLocks noChangeAspect="1"/>
            </p:cNvPicPr>
            <p:nvPr/>
          </p:nvPicPr>
          <p:blipFill>
            <a:blip r:embed="rId19" cstate="print"/>
            <a:srcRect/>
            <a:stretch>
              <a:fillRect/>
            </a:stretch>
          </p:blipFill>
          <p:spPr bwMode="auto">
            <a:xfrm>
              <a:off x="1403350" y="5626100"/>
              <a:ext cx="1069975" cy="611188"/>
            </a:xfrm>
            <a:prstGeom prst="rect">
              <a:avLst/>
            </a:prstGeom>
            <a:noFill/>
            <a:ln w="9525">
              <a:noFill/>
              <a:miter lim="800000"/>
              <a:headEnd/>
              <a:tailEnd/>
            </a:ln>
          </p:spPr>
        </p:pic>
        <p:pic>
          <p:nvPicPr>
            <p:cNvPr id="23573" name="Picture 101" descr="μουσείο-ελληνικής-παδικής-τέχνης.jpg"/>
            <p:cNvPicPr>
              <a:picLocks noChangeAspect="1"/>
            </p:cNvPicPr>
            <p:nvPr/>
          </p:nvPicPr>
          <p:blipFill>
            <a:blip r:embed="rId20" cstate="print"/>
            <a:srcRect/>
            <a:stretch>
              <a:fillRect/>
            </a:stretch>
          </p:blipFill>
          <p:spPr bwMode="auto">
            <a:xfrm>
              <a:off x="4716463" y="4149725"/>
              <a:ext cx="720725" cy="935038"/>
            </a:xfrm>
            <a:prstGeom prst="rect">
              <a:avLst/>
            </a:prstGeom>
            <a:noFill/>
            <a:ln w="9525">
              <a:noFill/>
              <a:miter lim="800000"/>
              <a:headEnd/>
              <a:tailEnd/>
            </a:ln>
          </p:spPr>
        </p:pic>
        <p:pic>
          <p:nvPicPr>
            <p:cNvPr id="23574" name="Picture 1"/>
            <p:cNvPicPr>
              <a:picLocks noChangeAspect="1" noChangeArrowheads="1"/>
            </p:cNvPicPr>
            <p:nvPr/>
          </p:nvPicPr>
          <p:blipFill>
            <a:blip r:embed="rId21" cstate="print"/>
            <a:srcRect/>
            <a:stretch>
              <a:fillRect/>
            </a:stretch>
          </p:blipFill>
          <p:spPr bwMode="auto">
            <a:xfrm>
              <a:off x="900113" y="6308725"/>
              <a:ext cx="1368425" cy="455613"/>
            </a:xfrm>
            <a:prstGeom prst="rect">
              <a:avLst/>
            </a:prstGeom>
            <a:noFill/>
            <a:ln w="9525">
              <a:noFill/>
              <a:miter lim="800000"/>
              <a:headEnd/>
              <a:tailEnd/>
            </a:ln>
          </p:spPr>
        </p:pic>
        <p:pic>
          <p:nvPicPr>
            <p:cNvPr id="23575" name="Picture 103" descr="1-0.jpg"/>
            <p:cNvPicPr>
              <a:picLocks noChangeAspect="1"/>
            </p:cNvPicPr>
            <p:nvPr/>
          </p:nvPicPr>
          <p:blipFill>
            <a:blip r:embed="rId22" cstate="print"/>
            <a:srcRect/>
            <a:stretch>
              <a:fillRect/>
            </a:stretch>
          </p:blipFill>
          <p:spPr bwMode="auto">
            <a:xfrm>
              <a:off x="238125" y="1341438"/>
              <a:ext cx="1525588" cy="550862"/>
            </a:xfrm>
            <a:prstGeom prst="rect">
              <a:avLst/>
            </a:prstGeom>
            <a:noFill/>
            <a:ln w="9525">
              <a:noFill/>
              <a:miter lim="800000"/>
              <a:headEnd/>
              <a:tailEnd/>
            </a:ln>
          </p:spPr>
        </p:pic>
        <p:pic>
          <p:nvPicPr>
            <p:cNvPr id="23576" name="Picture 3" descr="http://www.18ano.gr/wp-content/uploads/2015/05/18ano_logo.png"/>
            <p:cNvPicPr>
              <a:picLocks noChangeAspect="1" noChangeArrowheads="1"/>
            </p:cNvPicPr>
            <p:nvPr/>
          </p:nvPicPr>
          <p:blipFill>
            <a:blip r:embed="rId23" cstate="print"/>
            <a:srcRect/>
            <a:stretch>
              <a:fillRect/>
            </a:stretch>
          </p:blipFill>
          <p:spPr bwMode="auto">
            <a:xfrm>
              <a:off x="827088" y="900113"/>
              <a:ext cx="1800225" cy="368300"/>
            </a:xfrm>
            <a:prstGeom prst="rect">
              <a:avLst/>
            </a:prstGeom>
            <a:noFill/>
            <a:ln w="9525">
              <a:noFill/>
              <a:miter lim="800000"/>
              <a:headEnd/>
              <a:tailEnd/>
            </a:ln>
          </p:spPr>
        </p:pic>
        <p:pic>
          <p:nvPicPr>
            <p:cNvPr id="23577" name="Picture 5" descr="http://content.4ty.gr/merchants/logos/2014/07/0_panagia%20grigorousa.jpg"/>
            <p:cNvPicPr>
              <a:picLocks noChangeAspect="1" noChangeArrowheads="1"/>
            </p:cNvPicPr>
            <p:nvPr/>
          </p:nvPicPr>
          <p:blipFill>
            <a:blip r:embed="rId24" cstate="print"/>
            <a:srcRect/>
            <a:stretch>
              <a:fillRect/>
            </a:stretch>
          </p:blipFill>
          <p:spPr bwMode="auto">
            <a:xfrm>
              <a:off x="5219700" y="904875"/>
              <a:ext cx="1223963" cy="579438"/>
            </a:xfrm>
            <a:prstGeom prst="rect">
              <a:avLst/>
            </a:prstGeom>
            <a:noFill/>
            <a:ln w="9525">
              <a:noFill/>
              <a:miter lim="800000"/>
              <a:headEnd/>
              <a:tailEnd/>
            </a:ln>
          </p:spPr>
        </p:pic>
        <p:pic>
          <p:nvPicPr>
            <p:cNvPr id="23578" name="Picture 7" descr="http://www.slap.gr/wp-content/uploads/estia_small.jpg"/>
            <p:cNvPicPr>
              <a:picLocks noChangeAspect="1" noChangeArrowheads="1"/>
            </p:cNvPicPr>
            <p:nvPr/>
          </p:nvPicPr>
          <p:blipFill>
            <a:blip r:embed="rId25" cstate="print"/>
            <a:srcRect/>
            <a:stretch>
              <a:fillRect/>
            </a:stretch>
          </p:blipFill>
          <p:spPr bwMode="auto">
            <a:xfrm>
              <a:off x="6651625" y="908050"/>
              <a:ext cx="800100" cy="661988"/>
            </a:xfrm>
            <a:prstGeom prst="rect">
              <a:avLst/>
            </a:prstGeom>
            <a:noFill/>
            <a:ln w="9525">
              <a:noFill/>
              <a:miter lim="800000"/>
              <a:headEnd/>
              <a:tailEnd/>
            </a:ln>
          </p:spPr>
        </p:pic>
        <p:pic>
          <p:nvPicPr>
            <p:cNvPr id="23579" name="Picture 9" descr="http://mazigiatopaidi.gr/system/media/24/original_original_%CE%A0%CE%91%CE%99%CE%94%CE%99%CE%9A%CE%97_%CE%A3%CE%A4%CE%95%CE%93%CE%97_%CE%9A%CE%91%CE%9B%CE%97_%CE%91%CE%9D%CE%91%CE%9B%CE%A5%CE%A3%CE%97.jpg?1371464900"/>
            <p:cNvPicPr>
              <a:picLocks noChangeAspect="1" noChangeArrowheads="1"/>
            </p:cNvPicPr>
            <p:nvPr/>
          </p:nvPicPr>
          <p:blipFill>
            <a:blip r:embed="rId26" cstate="print"/>
            <a:srcRect/>
            <a:stretch>
              <a:fillRect/>
            </a:stretch>
          </p:blipFill>
          <p:spPr bwMode="auto">
            <a:xfrm>
              <a:off x="179388" y="5300663"/>
              <a:ext cx="1211262" cy="949325"/>
            </a:xfrm>
            <a:prstGeom prst="rect">
              <a:avLst/>
            </a:prstGeom>
            <a:noFill/>
            <a:ln w="9525">
              <a:noFill/>
              <a:miter lim="800000"/>
              <a:headEnd/>
              <a:tailEnd/>
            </a:ln>
          </p:spPr>
        </p:pic>
        <p:pic>
          <p:nvPicPr>
            <p:cNvPr id="23580" name="Picture 108" descr="HATZIKYREIAKEIOlogo.jpg"/>
            <p:cNvPicPr>
              <a:picLocks noChangeAspect="1"/>
            </p:cNvPicPr>
            <p:nvPr/>
          </p:nvPicPr>
          <p:blipFill>
            <a:blip r:embed="rId27" cstate="print"/>
            <a:srcRect/>
            <a:stretch>
              <a:fillRect/>
            </a:stretch>
          </p:blipFill>
          <p:spPr bwMode="auto">
            <a:xfrm>
              <a:off x="6521450" y="5499100"/>
              <a:ext cx="1003300" cy="738188"/>
            </a:xfrm>
            <a:prstGeom prst="rect">
              <a:avLst/>
            </a:prstGeom>
            <a:noFill/>
            <a:ln w="9525">
              <a:noFill/>
              <a:miter lim="800000"/>
              <a:headEnd/>
              <a:tailEnd/>
            </a:ln>
          </p:spPr>
        </p:pic>
        <p:pic>
          <p:nvPicPr>
            <p:cNvPr id="23581" name="Picture 13" descr="http://www.psychargos.gov.gr/Images2/TautotitaDomon/10396_LOGOstinAYLHtouKOSMOU.jpg"/>
            <p:cNvPicPr>
              <a:picLocks noChangeAspect="1" noChangeArrowheads="1"/>
            </p:cNvPicPr>
            <p:nvPr/>
          </p:nvPicPr>
          <p:blipFill>
            <a:blip r:embed="rId28" cstate="print"/>
            <a:srcRect/>
            <a:stretch>
              <a:fillRect/>
            </a:stretch>
          </p:blipFill>
          <p:spPr bwMode="auto">
            <a:xfrm>
              <a:off x="7667625" y="908050"/>
              <a:ext cx="865188" cy="846138"/>
            </a:xfrm>
            <a:prstGeom prst="rect">
              <a:avLst/>
            </a:prstGeom>
            <a:noFill/>
            <a:ln w="9525">
              <a:noFill/>
              <a:miter lim="800000"/>
              <a:headEnd/>
              <a:tailEnd/>
            </a:ln>
          </p:spPr>
        </p:pic>
        <p:pic>
          <p:nvPicPr>
            <p:cNvPr id="23582" name="Picture 15" descr="http://mazigiatopaidi.gr/system/media/27/original_filoi_merimnas.jpg?1371465452"/>
            <p:cNvPicPr>
              <a:picLocks noChangeAspect="1" noChangeArrowheads="1"/>
            </p:cNvPicPr>
            <p:nvPr/>
          </p:nvPicPr>
          <p:blipFill>
            <a:blip r:embed="rId29" cstate="print"/>
            <a:srcRect/>
            <a:stretch>
              <a:fillRect/>
            </a:stretch>
          </p:blipFill>
          <p:spPr bwMode="auto">
            <a:xfrm>
              <a:off x="2555875" y="836613"/>
              <a:ext cx="1027113" cy="804862"/>
            </a:xfrm>
            <a:prstGeom prst="rect">
              <a:avLst/>
            </a:prstGeom>
            <a:noFill/>
            <a:ln w="9525">
              <a:noFill/>
              <a:miter lim="800000"/>
              <a:headEnd/>
              <a:tailEnd/>
            </a:ln>
          </p:spPr>
        </p:pic>
        <p:pic>
          <p:nvPicPr>
            <p:cNvPr id="23583" name="Picture 17" descr="http://2.bp.blogspot.com/_Hi_wPbzj5vg/Sxzq3DyjBWI/AAAAAAAAAcE/dLZhDIio-6g/s320/n31715619369_5317.jpg"/>
            <p:cNvPicPr>
              <a:picLocks noChangeAspect="1" noChangeArrowheads="1"/>
            </p:cNvPicPr>
            <p:nvPr/>
          </p:nvPicPr>
          <p:blipFill>
            <a:blip r:embed="rId30" cstate="print"/>
            <a:srcRect/>
            <a:stretch>
              <a:fillRect/>
            </a:stretch>
          </p:blipFill>
          <p:spPr bwMode="auto">
            <a:xfrm>
              <a:off x="4359275" y="836613"/>
              <a:ext cx="717550" cy="717550"/>
            </a:xfrm>
            <a:prstGeom prst="rect">
              <a:avLst/>
            </a:prstGeom>
            <a:noFill/>
            <a:ln w="9525">
              <a:noFill/>
              <a:miter lim="800000"/>
              <a:headEnd/>
              <a:tailEnd/>
            </a:ln>
          </p:spPr>
        </p:pic>
        <p:pic>
          <p:nvPicPr>
            <p:cNvPr id="23584" name="Picture 19" descr="http://www.coveramea.gr/assets/images/headandlogo.jpg"/>
            <p:cNvPicPr>
              <a:picLocks noChangeAspect="1" noChangeArrowheads="1"/>
            </p:cNvPicPr>
            <p:nvPr/>
          </p:nvPicPr>
          <p:blipFill>
            <a:blip r:embed="rId31" cstate="print"/>
            <a:srcRect/>
            <a:stretch>
              <a:fillRect/>
            </a:stretch>
          </p:blipFill>
          <p:spPr bwMode="auto">
            <a:xfrm>
              <a:off x="3635375" y="6386513"/>
              <a:ext cx="1296988" cy="427037"/>
            </a:xfrm>
            <a:prstGeom prst="rect">
              <a:avLst/>
            </a:prstGeom>
            <a:noFill/>
            <a:ln w="9525">
              <a:noFill/>
              <a:miter lim="800000"/>
              <a:headEnd/>
              <a:tailEnd/>
            </a:ln>
          </p:spPr>
        </p:pic>
        <p:pic>
          <p:nvPicPr>
            <p:cNvPr id="23585" name="Picture 21" descr="http://www.patras24.com/images/stories/merimna-patras.jpg"/>
            <p:cNvPicPr>
              <a:picLocks noChangeAspect="1" noChangeArrowheads="1"/>
            </p:cNvPicPr>
            <p:nvPr/>
          </p:nvPicPr>
          <p:blipFill>
            <a:blip r:embed="rId32" cstate="print"/>
            <a:srcRect/>
            <a:stretch>
              <a:fillRect/>
            </a:stretch>
          </p:blipFill>
          <p:spPr bwMode="auto">
            <a:xfrm>
              <a:off x="107950" y="3716338"/>
              <a:ext cx="1098550" cy="706437"/>
            </a:xfrm>
            <a:prstGeom prst="rect">
              <a:avLst/>
            </a:prstGeom>
            <a:noFill/>
            <a:ln w="9525">
              <a:noFill/>
              <a:miter lim="800000"/>
              <a:headEnd/>
              <a:tailEnd/>
            </a:ln>
          </p:spPr>
        </p:pic>
        <p:pic>
          <p:nvPicPr>
            <p:cNvPr id="23586" name="Picture 23" descr="http://noesi.gr/sites/default/files/books/kepea-orizontes-logo.jpg"/>
            <p:cNvPicPr>
              <a:picLocks noChangeAspect="1" noChangeArrowheads="1"/>
            </p:cNvPicPr>
            <p:nvPr/>
          </p:nvPicPr>
          <p:blipFill>
            <a:blip r:embed="rId33" cstate="print"/>
            <a:srcRect/>
            <a:stretch>
              <a:fillRect/>
            </a:stretch>
          </p:blipFill>
          <p:spPr bwMode="auto">
            <a:xfrm>
              <a:off x="4716463" y="1700213"/>
              <a:ext cx="1368425" cy="425450"/>
            </a:xfrm>
            <a:prstGeom prst="rect">
              <a:avLst/>
            </a:prstGeom>
            <a:noFill/>
            <a:ln w="9525">
              <a:noFill/>
              <a:miter lim="800000"/>
              <a:headEnd/>
              <a:tailEnd/>
            </a:ln>
          </p:spPr>
        </p:pic>
        <p:pic>
          <p:nvPicPr>
            <p:cNvPr id="23587" name="Picture 115" descr="ΔΙΚΕΨΥ.png"/>
            <p:cNvPicPr>
              <a:picLocks noChangeAspect="1"/>
            </p:cNvPicPr>
            <p:nvPr/>
          </p:nvPicPr>
          <p:blipFill>
            <a:blip r:embed="rId34" cstate="print"/>
            <a:srcRect/>
            <a:stretch>
              <a:fillRect/>
            </a:stretch>
          </p:blipFill>
          <p:spPr bwMode="auto">
            <a:xfrm>
              <a:off x="7607300" y="2949575"/>
              <a:ext cx="1428750" cy="623888"/>
            </a:xfrm>
            <a:prstGeom prst="rect">
              <a:avLst/>
            </a:prstGeom>
            <a:noFill/>
            <a:ln w="9525">
              <a:noFill/>
              <a:miter lim="800000"/>
              <a:headEnd/>
              <a:tailEnd/>
            </a:ln>
          </p:spPr>
        </p:pic>
        <p:pic>
          <p:nvPicPr>
            <p:cNvPr id="23588" name="Picture 25" descr="http://refeel.gr/wp-content/uploads/2015/06/unnamed.png"/>
            <p:cNvPicPr>
              <a:picLocks noChangeAspect="1" noChangeArrowheads="1"/>
            </p:cNvPicPr>
            <p:nvPr/>
          </p:nvPicPr>
          <p:blipFill>
            <a:blip r:embed="rId35" cstate="print"/>
            <a:srcRect/>
            <a:stretch>
              <a:fillRect/>
            </a:stretch>
          </p:blipFill>
          <p:spPr bwMode="auto">
            <a:xfrm>
              <a:off x="7596188" y="5516563"/>
              <a:ext cx="1368425" cy="550862"/>
            </a:xfrm>
            <a:prstGeom prst="rect">
              <a:avLst/>
            </a:prstGeom>
            <a:noFill/>
            <a:ln w="9525">
              <a:noFill/>
              <a:miter lim="800000"/>
              <a:headEnd/>
              <a:tailEnd/>
            </a:ln>
          </p:spPr>
        </p:pic>
        <p:pic>
          <p:nvPicPr>
            <p:cNvPr id="23589" name="Picture 27" descr="http://www.paidikesteges.gr/wp-content/uploads/2013/09/P1MIzh.png"/>
            <p:cNvPicPr>
              <a:picLocks noChangeAspect="1" noChangeArrowheads="1"/>
            </p:cNvPicPr>
            <p:nvPr/>
          </p:nvPicPr>
          <p:blipFill>
            <a:blip r:embed="rId36" cstate="print"/>
            <a:srcRect/>
            <a:stretch>
              <a:fillRect/>
            </a:stretch>
          </p:blipFill>
          <p:spPr bwMode="auto">
            <a:xfrm>
              <a:off x="8316913" y="3644900"/>
              <a:ext cx="719137" cy="871538"/>
            </a:xfrm>
            <a:prstGeom prst="rect">
              <a:avLst/>
            </a:prstGeom>
            <a:noFill/>
            <a:ln w="9525">
              <a:noFill/>
              <a:miter lim="800000"/>
              <a:headEnd/>
              <a:tailEnd/>
            </a:ln>
          </p:spPr>
        </p:pic>
        <p:pic>
          <p:nvPicPr>
            <p:cNvPr id="23590" name="Picture 29" descr="http://www.iris-health.gr/frontoffice/images/iris/logo.jpg"/>
            <p:cNvPicPr>
              <a:picLocks noChangeAspect="1" noChangeArrowheads="1"/>
            </p:cNvPicPr>
            <p:nvPr/>
          </p:nvPicPr>
          <p:blipFill>
            <a:blip r:embed="rId37" cstate="print"/>
            <a:srcRect/>
            <a:stretch>
              <a:fillRect/>
            </a:stretch>
          </p:blipFill>
          <p:spPr bwMode="auto">
            <a:xfrm>
              <a:off x="6300788" y="6340475"/>
              <a:ext cx="1008062" cy="473075"/>
            </a:xfrm>
            <a:prstGeom prst="rect">
              <a:avLst/>
            </a:prstGeom>
            <a:noFill/>
            <a:ln w="9525">
              <a:noFill/>
              <a:miter lim="800000"/>
              <a:headEnd/>
              <a:tailEnd/>
            </a:ln>
          </p:spPr>
        </p:pic>
        <p:pic>
          <p:nvPicPr>
            <p:cNvPr id="23591" name="Picture 119" descr="filoi-tou-paidiou.jpg"/>
            <p:cNvPicPr>
              <a:picLocks noChangeAspect="1"/>
            </p:cNvPicPr>
            <p:nvPr/>
          </p:nvPicPr>
          <p:blipFill>
            <a:blip r:embed="rId38" cstate="print"/>
            <a:srcRect/>
            <a:stretch>
              <a:fillRect/>
            </a:stretch>
          </p:blipFill>
          <p:spPr bwMode="auto">
            <a:xfrm>
              <a:off x="5186363" y="2997200"/>
              <a:ext cx="969962" cy="576263"/>
            </a:xfrm>
            <a:prstGeom prst="rect">
              <a:avLst/>
            </a:prstGeom>
            <a:noFill/>
            <a:ln w="9525">
              <a:noFill/>
              <a:miter lim="800000"/>
              <a:headEnd/>
              <a:tailEnd/>
            </a:ln>
          </p:spPr>
        </p:pic>
        <p:pic>
          <p:nvPicPr>
            <p:cNvPr id="23592" name="Picture 31" descr="http://taksidistinanaptiksi.gr/wp-content/uploads/2013/10/logo_new_taksidi.png"/>
            <p:cNvPicPr>
              <a:picLocks noChangeAspect="1" noChangeArrowheads="1"/>
            </p:cNvPicPr>
            <p:nvPr/>
          </p:nvPicPr>
          <p:blipFill>
            <a:blip r:embed="rId39" cstate="print"/>
            <a:srcRect/>
            <a:stretch>
              <a:fillRect/>
            </a:stretch>
          </p:blipFill>
          <p:spPr bwMode="auto">
            <a:xfrm>
              <a:off x="5580063" y="4197350"/>
              <a:ext cx="1079500" cy="671513"/>
            </a:xfrm>
            <a:prstGeom prst="rect">
              <a:avLst/>
            </a:prstGeom>
            <a:noFill/>
            <a:ln w="9525">
              <a:noFill/>
              <a:miter lim="800000"/>
              <a:headEnd/>
              <a:tailEnd/>
            </a:ln>
          </p:spPr>
        </p:pic>
        <p:pic>
          <p:nvPicPr>
            <p:cNvPr id="23593" name="Picture 33" descr="http://babyradio.gr/wp-content/uploads/2016/01/elpida.jpg"/>
            <p:cNvPicPr>
              <a:picLocks noChangeAspect="1" noChangeArrowheads="1"/>
            </p:cNvPicPr>
            <p:nvPr/>
          </p:nvPicPr>
          <p:blipFill>
            <a:blip r:embed="rId40" cstate="print"/>
            <a:srcRect/>
            <a:stretch>
              <a:fillRect/>
            </a:stretch>
          </p:blipFill>
          <p:spPr bwMode="auto">
            <a:xfrm>
              <a:off x="2484438" y="5949950"/>
              <a:ext cx="977900" cy="785813"/>
            </a:xfrm>
            <a:prstGeom prst="rect">
              <a:avLst/>
            </a:prstGeom>
            <a:noFill/>
            <a:ln w="9525">
              <a:noFill/>
              <a:miter lim="800000"/>
              <a:headEnd/>
              <a:tailEnd/>
            </a:ln>
          </p:spPr>
        </p:pic>
        <p:pic>
          <p:nvPicPr>
            <p:cNvPr id="23594" name="Picture 35" descr="http://www.arogi12.gr/wp-content/uploads/2012/05/syllogos-arogi.png"/>
            <p:cNvPicPr>
              <a:picLocks noChangeAspect="1" noChangeArrowheads="1"/>
            </p:cNvPicPr>
            <p:nvPr/>
          </p:nvPicPr>
          <p:blipFill>
            <a:blip r:embed="rId41" cstate="print"/>
            <a:srcRect/>
            <a:stretch>
              <a:fillRect/>
            </a:stretch>
          </p:blipFill>
          <p:spPr bwMode="auto">
            <a:xfrm>
              <a:off x="179388" y="4941888"/>
              <a:ext cx="1439862" cy="403225"/>
            </a:xfrm>
            <a:prstGeom prst="rect">
              <a:avLst/>
            </a:prstGeom>
            <a:noFill/>
            <a:ln w="9525">
              <a:noFill/>
              <a:miter lim="800000"/>
              <a:headEnd/>
              <a:tailEnd/>
            </a:ln>
          </p:spPr>
        </p:pic>
        <p:pic>
          <p:nvPicPr>
            <p:cNvPr id="23595" name="Picture 37" descr="http://3.bp.blogspot.com/-HYNBXMIsNOg/VIn8mBny5aI/AAAAAAAABRA/3t0_93S-vn8/s1600/333.png"/>
            <p:cNvPicPr>
              <a:picLocks noChangeAspect="1" noChangeArrowheads="1"/>
            </p:cNvPicPr>
            <p:nvPr/>
          </p:nvPicPr>
          <p:blipFill>
            <a:blip r:embed="rId42" cstate="print"/>
            <a:srcRect/>
            <a:stretch>
              <a:fillRect/>
            </a:stretch>
          </p:blipFill>
          <p:spPr bwMode="auto">
            <a:xfrm>
              <a:off x="3059113" y="1628775"/>
              <a:ext cx="720725" cy="727075"/>
            </a:xfrm>
            <a:prstGeom prst="rect">
              <a:avLst/>
            </a:prstGeom>
            <a:noFill/>
            <a:ln w="9525">
              <a:noFill/>
              <a:miter lim="800000"/>
              <a:headEnd/>
              <a:tailEnd/>
            </a:ln>
          </p:spPr>
        </p:pic>
        <p:pic>
          <p:nvPicPr>
            <p:cNvPr id="23596" name="Picture 39" descr="http://www.voluntaryaction.gr/site/assets/faros_tyflon_logo.jpg"/>
            <p:cNvPicPr>
              <a:picLocks noChangeAspect="1" noChangeArrowheads="1"/>
            </p:cNvPicPr>
            <p:nvPr/>
          </p:nvPicPr>
          <p:blipFill>
            <a:blip r:embed="rId43" cstate="print"/>
            <a:srcRect/>
            <a:stretch>
              <a:fillRect/>
            </a:stretch>
          </p:blipFill>
          <p:spPr bwMode="auto">
            <a:xfrm>
              <a:off x="3914775" y="1731963"/>
              <a:ext cx="657225" cy="760412"/>
            </a:xfrm>
            <a:prstGeom prst="rect">
              <a:avLst/>
            </a:prstGeom>
            <a:noFill/>
            <a:ln w="9525">
              <a:noFill/>
              <a:miter lim="800000"/>
              <a:headEnd/>
              <a:tailEnd/>
            </a:ln>
          </p:spPr>
        </p:pic>
        <p:pic>
          <p:nvPicPr>
            <p:cNvPr id="23597" name="Picture 125" descr="monorodi.png"/>
            <p:cNvPicPr>
              <a:picLocks noChangeAspect="1"/>
            </p:cNvPicPr>
            <p:nvPr/>
          </p:nvPicPr>
          <p:blipFill>
            <a:blip r:embed="rId44" cstate="print"/>
            <a:srcRect/>
            <a:stretch>
              <a:fillRect/>
            </a:stretch>
          </p:blipFill>
          <p:spPr bwMode="auto">
            <a:xfrm>
              <a:off x="5364163" y="4941888"/>
              <a:ext cx="1370012" cy="530225"/>
            </a:xfrm>
            <a:prstGeom prst="rect">
              <a:avLst/>
            </a:prstGeom>
            <a:noFill/>
            <a:ln w="9525">
              <a:noFill/>
              <a:miter lim="800000"/>
              <a:headEnd/>
              <a:tailEnd/>
            </a:ln>
          </p:spPr>
        </p:pic>
        <p:pic>
          <p:nvPicPr>
            <p:cNvPr id="23598" name="Picture 41" descr="http://www.sikiarideio.gr/images/logo.png"/>
            <p:cNvPicPr>
              <a:picLocks noChangeAspect="1" noChangeArrowheads="1"/>
            </p:cNvPicPr>
            <p:nvPr/>
          </p:nvPicPr>
          <p:blipFill>
            <a:blip r:embed="rId45" cstate="print"/>
            <a:srcRect/>
            <a:stretch>
              <a:fillRect/>
            </a:stretch>
          </p:blipFill>
          <p:spPr bwMode="auto">
            <a:xfrm>
              <a:off x="7956550" y="1978025"/>
              <a:ext cx="938213" cy="803275"/>
            </a:xfrm>
            <a:prstGeom prst="rect">
              <a:avLst/>
            </a:prstGeom>
            <a:noFill/>
            <a:ln w="9525">
              <a:noFill/>
              <a:miter lim="800000"/>
              <a:headEnd/>
              <a:tailEnd/>
            </a:ln>
          </p:spPr>
        </p:pic>
        <p:pic>
          <p:nvPicPr>
            <p:cNvPr id="23599" name="Picture 43" descr="http://2.bp.blogspot.com/-1nfqo9TddNs/UIEGlDKQ--I/AAAAAAAAZ5g/icCBb5Btns0/s200/E%25CE%25A0%25CE%2591%25CE%25A8%25CE%25A5.jpg"/>
            <p:cNvPicPr>
              <a:picLocks noChangeAspect="1" noChangeArrowheads="1"/>
            </p:cNvPicPr>
            <p:nvPr/>
          </p:nvPicPr>
          <p:blipFill>
            <a:blip r:embed="rId46" cstate="print"/>
            <a:srcRect/>
            <a:stretch>
              <a:fillRect/>
            </a:stretch>
          </p:blipFill>
          <p:spPr bwMode="auto">
            <a:xfrm>
              <a:off x="7740650" y="4724400"/>
              <a:ext cx="1295400" cy="487363"/>
            </a:xfrm>
            <a:prstGeom prst="rect">
              <a:avLst/>
            </a:prstGeom>
            <a:noFill/>
            <a:ln w="9525">
              <a:noFill/>
              <a:miter lim="800000"/>
              <a:headEnd/>
              <a:tailEnd/>
            </a:ln>
          </p:spPr>
        </p:pic>
        <p:pic>
          <p:nvPicPr>
            <p:cNvPr id="23600" name="Picture 30" descr="montessori_logo.gif"/>
            <p:cNvPicPr>
              <a:picLocks noChangeAspect="1" noChangeArrowheads="1"/>
            </p:cNvPicPr>
            <p:nvPr/>
          </p:nvPicPr>
          <p:blipFill>
            <a:blip r:embed="rId47" cstate="print"/>
            <a:srcRect/>
            <a:stretch>
              <a:fillRect/>
            </a:stretch>
          </p:blipFill>
          <p:spPr bwMode="auto">
            <a:xfrm>
              <a:off x="3424238" y="5516563"/>
              <a:ext cx="642937" cy="684212"/>
            </a:xfrm>
            <a:prstGeom prst="rect">
              <a:avLst/>
            </a:prstGeom>
            <a:solidFill>
              <a:schemeClr val="bg1"/>
            </a:solidFill>
            <a:ln w="9525">
              <a:noFill/>
              <a:miter lim="800000"/>
              <a:headEnd/>
              <a:tailEnd/>
            </a:ln>
          </p:spPr>
        </p:pic>
        <p:pic>
          <p:nvPicPr>
            <p:cNvPr id="23601" name="Picture 129" descr="oursoulines.png"/>
            <p:cNvPicPr>
              <a:picLocks noChangeAspect="1"/>
            </p:cNvPicPr>
            <p:nvPr/>
          </p:nvPicPr>
          <p:blipFill>
            <a:blip r:embed="rId48" cstate="print"/>
            <a:srcRect/>
            <a:stretch>
              <a:fillRect/>
            </a:stretch>
          </p:blipFill>
          <p:spPr bwMode="auto">
            <a:xfrm>
              <a:off x="323850" y="4437063"/>
              <a:ext cx="1368425" cy="393700"/>
            </a:xfrm>
            <a:prstGeom prst="rect">
              <a:avLst/>
            </a:prstGeom>
            <a:noFill/>
            <a:ln w="9525">
              <a:noFill/>
              <a:miter lim="800000"/>
              <a:headEnd/>
              <a:tailEnd/>
            </a:ln>
          </p:spPr>
        </p:pic>
        <p:pic>
          <p:nvPicPr>
            <p:cNvPr id="23602" name="Picture 45" descr="http://ecloud-static.websplanetdemo.com/var/m_b/bf/bf5/3958/73594-logo.png"/>
            <p:cNvPicPr>
              <a:picLocks noChangeAspect="1" noChangeArrowheads="1"/>
            </p:cNvPicPr>
            <p:nvPr/>
          </p:nvPicPr>
          <p:blipFill>
            <a:blip r:embed="rId49" cstate="print"/>
            <a:srcRect/>
            <a:stretch>
              <a:fillRect/>
            </a:stretch>
          </p:blipFill>
          <p:spPr bwMode="auto">
            <a:xfrm>
              <a:off x="1763713" y="5084763"/>
              <a:ext cx="1800225" cy="469900"/>
            </a:xfrm>
            <a:prstGeom prst="rect">
              <a:avLst/>
            </a:prstGeom>
            <a:noFill/>
            <a:ln w="9525">
              <a:noFill/>
              <a:miter lim="800000"/>
              <a:headEnd/>
              <a:tailEnd/>
            </a:ln>
          </p:spPr>
        </p:pic>
        <p:pic>
          <p:nvPicPr>
            <p:cNvPr id="23603" name="Picture 47" descr="http://www.anakalypse.gr/360ingreece.gr_data/businesses_data/18868_XOH/photos/www.anakalypse.gr_1390564521.jpg"/>
            <p:cNvPicPr>
              <a:picLocks noChangeAspect="1" noChangeArrowheads="1"/>
            </p:cNvPicPr>
            <p:nvPr/>
          </p:nvPicPr>
          <p:blipFill>
            <a:blip r:embed="rId50" cstate="print"/>
            <a:srcRect/>
            <a:stretch>
              <a:fillRect/>
            </a:stretch>
          </p:blipFill>
          <p:spPr bwMode="auto">
            <a:xfrm>
              <a:off x="2728913" y="2636838"/>
              <a:ext cx="1555750" cy="593725"/>
            </a:xfrm>
            <a:prstGeom prst="rect">
              <a:avLst/>
            </a:prstGeom>
            <a:noFill/>
            <a:ln w="9525">
              <a:noFill/>
              <a:miter lim="800000"/>
              <a:headEnd/>
              <a:tailEnd/>
            </a:ln>
          </p:spPr>
        </p:pic>
        <p:pic>
          <p:nvPicPr>
            <p:cNvPr id="23604" name="Picture 132" descr="manesis.png"/>
            <p:cNvPicPr>
              <a:picLocks noChangeAspect="1"/>
            </p:cNvPicPr>
            <p:nvPr/>
          </p:nvPicPr>
          <p:blipFill>
            <a:blip r:embed="rId51" cstate="print"/>
            <a:srcRect/>
            <a:stretch>
              <a:fillRect/>
            </a:stretch>
          </p:blipFill>
          <p:spPr bwMode="auto">
            <a:xfrm>
              <a:off x="2051050" y="2813050"/>
              <a:ext cx="747713" cy="760413"/>
            </a:xfrm>
            <a:prstGeom prst="rect">
              <a:avLst/>
            </a:prstGeom>
            <a:noFill/>
            <a:ln w="9525">
              <a:noFill/>
              <a:miter lim="800000"/>
              <a:headEnd/>
              <a:tailEnd/>
            </a:ln>
          </p:spPr>
        </p:pic>
        <p:pic>
          <p:nvPicPr>
            <p:cNvPr id="23605" name="Picture 49" descr="http://www.polkafroelen.com/templates/el/images/logo.png"/>
            <p:cNvPicPr>
              <a:picLocks noChangeAspect="1" noChangeArrowheads="1"/>
            </p:cNvPicPr>
            <p:nvPr/>
          </p:nvPicPr>
          <p:blipFill>
            <a:blip r:embed="rId52" cstate="print"/>
            <a:srcRect/>
            <a:stretch>
              <a:fillRect/>
            </a:stretch>
          </p:blipFill>
          <p:spPr bwMode="auto">
            <a:xfrm>
              <a:off x="1116013" y="3640138"/>
              <a:ext cx="1412875" cy="652462"/>
            </a:xfrm>
            <a:prstGeom prst="rect">
              <a:avLst/>
            </a:prstGeom>
            <a:noFill/>
            <a:ln w="9525">
              <a:noFill/>
              <a:miter lim="800000"/>
              <a:headEnd/>
              <a:tailEnd/>
            </a:ln>
          </p:spPr>
        </p:pic>
        <p:pic>
          <p:nvPicPr>
            <p:cNvPr id="23606" name="Picture 51" descr="http://platon.gr/wp-content/uploads/2014/02/PlatonNormalLogo.png"/>
            <p:cNvPicPr>
              <a:picLocks noChangeAspect="1" noChangeArrowheads="1"/>
            </p:cNvPicPr>
            <p:nvPr/>
          </p:nvPicPr>
          <p:blipFill>
            <a:blip r:embed="rId53" cstate="print"/>
            <a:srcRect/>
            <a:stretch>
              <a:fillRect/>
            </a:stretch>
          </p:blipFill>
          <p:spPr bwMode="auto">
            <a:xfrm>
              <a:off x="3459163" y="3500438"/>
              <a:ext cx="1544637" cy="504825"/>
            </a:xfrm>
            <a:prstGeom prst="rect">
              <a:avLst/>
            </a:prstGeom>
            <a:noFill/>
            <a:ln w="9525">
              <a:noFill/>
              <a:miter lim="800000"/>
              <a:headEnd/>
              <a:tailEnd/>
            </a:ln>
          </p:spPr>
        </p:pic>
        <p:pic>
          <p:nvPicPr>
            <p:cNvPr id="23607" name="Picture 53" descr="http://www.anakalypse.gr/360ingreece.gr_data/businesses_data/6616_GXM/photos/www.anakalypse.gr_1384948111.jpg"/>
            <p:cNvPicPr>
              <a:picLocks noChangeAspect="1" noChangeArrowheads="1"/>
            </p:cNvPicPr>
            <p:nvPr/>
          </p:nvPicPr>
          <p:blipFill>
            <a:blip r:embed="rId54" cstate="print"/>
            <a:srcRect/>
            <a:stretch>
              <a:fillRect/>
            </a:stretch>
          </p:blipFill>
          <p:spPr bwMode="auto">
            <a:xfrm>
              <a:off x="2555875" y="3716338"/>
              <a:ext cx="863600" cy="865187"/>
            </a:xfrm>
            <a:prstGeom prst="rect">
              <a:avLst/>
            </a:prstGeom>
            <a:noFill/>
            <a:ln w="9525">
              <a:noFill/>
              <a:miter lim="800000"/>
              <a:headEnd/>
              <a:tailEnd/>
            </a:ln>
          </p:spPr>
        </p:pic>
        <p:pic>
          <p:nvPicPr>
            <p:cNvPr id="23608" name="Picture 55" descr="http://www.erasmios.gr/images/logo3.jpg"/>
            <p:cNvPicPr>
              <a:picLocks noChangeAspect="1" noChangeArrowheads="1"/>
            </p:cNvPicPr>
            <p:nvPr/>
          </p:nvPicPr>
          <p:blipFill>
            <a:blip r:embed="rId55" cstate="print"/>
            <a:srcRect/>
            <a:stretch>
              <a:fillRect/>
            </a:stretch>
          </p:blipFill>
          <p:spPr bwMode="auto">
            <a:xfrm>
              <a:off x="5148263" y="5516563"/>
              <a:ext cx="1295400" cy="331787"/>
            </a:xfrm>
            <a:prstGeom prst="rect">
              <a:avLst/>
            </a:prstGeom>
            <a:noFill/>
            <a:ln w="9525">
              <a:noFill/>
              <a:miter lim="800000"/>
              <a:headEnd/>
              <a:tailEnd/>
            </a:ln>
          </p:spPr>
        </p:pic>
        <p:pic>
          <p:nvPicPr>
            <p:cNvPr id="23609" name="Picture 137" descr="fraggi.png"/>
            <p:cNvPicPr>
              <a:picLocks noChangeAspect="1"/>
            </p:cNvPicPr>
            <p:nvPr/>
          </p:nvPicPr>
          <p:blipFill>
            <a:blip r:embed="rId56" cstate="print"/>
            <a:srcRect/>
            <a:stretch>
              <a:fillRect/>
            </a:stretch>
          </p:blipFill>
          <p:spPr bwMode="auto">
            <a:xfrm>
              <a:off x="5003800" y="6215063"/>
              <a:ext cx="1152525" cy="382587"/>
            </a:xfrm>
            <a:prstGeom prst="rect">
              <a:avLst/>
            </a:prstGeom>
            <a:noFill/>
            <a:ln w="9525">
              <a:noFill/>
              <a:miter lim="800000"/>
              <a:headEnd/>
              <a:tailEnd/>
            </a:ln>
          </p:spPr>
        </p:pic>
        <p:pic>
          <p:nvPicPr>
            <p:cNvPr id="23610" name="Picture 138" descr="kaisari.png"/>
            <p:cNvPicPr>
              <a:picLocks noChangeAspect="1"/>
            </p:cNvPicPr>
            <p:nvPr/>
          </p:nvPicPr>
          <p:blipFill>
            <a:blip r:embed="rId57" cstate="print"/>
            <a:srcRect/>
            <a:stretch>
              <a:fillRect/>
            </a:stretch>
          </p:blipFill>
          <p:spPr bwMode="auto">
            <a:xfrm>
              <a:off x="6156325" y="1700213"/>
              <a:ext cx="574675" cy="649287"/>
            </a:xfrm>
            <a:prstGeom prst="rect">
              <a:avLst/>
            </a:prstGeom>
            <a:noFill/>
            <a:ln w="9525">
              <a:noFill/>
              <a:miter lim="800000"/>
              <a:headEnd/>
              <a:tailEnd/>
            </a:ln>
          </p:spPr>
        </p:pic>
        <p:pic>
          <p:nvPicPr>
            <p:cNvPr id="23611" name="Picture 57" descr="http://mazigiatopaidi.gr/system/media/25/original_original_%CE%A7%CE%91%CE%A4%CE%96%CE%97%CE%A0%CE%91%CE%A4%CE%95%CE%A1%CE%95%CE%99%CE%9F.jpg?1371465101"/>
            <p:cNvPicPr>
              <a:picLocks noChangeAspect="1" noChangeArrowheads="1"/>
            </p:cNvPicPr>
            <p:nvPr/>
          </p:nvPicPr>
          <p:blipFill>
            <a:blip r:embed="rId58" cstate="print"/>
            <a:srcRect/>
            <a:stretch>
              <a:fillRect/>
            </a:stretch>
          </p:blipFill>
          <p:spPr bwMode="auto">
            <a:xfrm>
              <a:off x="6748463" y="2708275"/>
              <a:ext cx="919162" cy="720725"/>
            </a:xfrm>
            <a:prstGeom prst="rect">
              <a:avLst/>
            </a:prstGeom>
            <a:noFill/>
            <a:ln w="9525">
              <a:noFill/>
              <a:miter lim="800000"/>
              <a:headEnd/>
              <a:tailEnd/>
            </a:ln>
          </p:spPr>
        </p:pic>
        <p:pic>
          <p:nvPicPr>
            <p:cNvPr id="23612" name="Picture 59" descr="http://lepantorunners.gr/wp-content/uploads/2013/09/penteli.jpg"/>
            <p:cNvPicPr>
              <a:picLocks noChangeAspect="1" noChangeArrowheads="1"/>
            </p:cNvPicPr>
            <p:nvPr/>
          </p:nvPicPr>
          <p:blipFill>
            <a:blip r:embed="rId59" cstate="print"/>
            <a:srcRect/>
            <a:stretch>
              <a:fillRect/>
            </a:stretch>
          </p:blipFill>
          <p:spPr bwMode="auto">
            <a:xfrm>
              <a:off x="2230438" y="1916113"/>
              <a:ext cx="901700" cy="720725"/>
            </a:xfrm>
            <a:prstGeom prst="rect">
              <a:avLst/>
            </a:prstGeom>
            <a:noFill/>
            <a:ln w="9525">
              <a:noFill/>
              <a:miter lim="800000"/>
              <a:headEnd/>
              <a:tailEnd/>
            </a:ln>
          </p:spPr>
        </p:pic>
        <p:pic>
          <p:nvPicPr>
            <p:cNvPr id="23613" name="Picture 11" descr="http://www.kea-hara.gr/wp-content/uploads/2011/10/logoNEWFinal53.png"/>
            <p:cNvPicPr>
              <a:picLocks noChangeAspect="1" noChangeArrowheads="1"/>
            </p:cNvPicPr>
            <p:nvPr/>
          </p:nvPicPr>
          <p:blipFill>
            <a:blip r:embed="rId60" cstate="print"/>
            <a:srcRect/>
            <a:stretch>
              <a:fillRect/>
            </a:stretch>
          </p:blipFill>
          <p:spPr bwMode="auto">
            <a:xfrm>
              <a:off x="1908175" y="1341438"/>
              <a:ext cx="647700" cy="647700"/>
            </a:xfrm>
            <a:prstGeom prst="rect">
              <a:avLst/>
            </a:prstGeom>
            <a:noFill/>
            <a:ln w="9525">
              <a:noFill/>
              <a:miter lim="800000"/>
              <a:headEnd/>
              <a:tailEnd/>
            </a:ln>
          </p:spPr>
        </p:pic>
        <p:pic>
          <p:nvPicPr>
            <p:cNvPr id="23614" name="Picture 61" descr="http://www.desmosdirect.org/Multimedia/Profile/00e08438-2839-4967-961f-ab08c554e058.jpg"/>
            <p:cNvPicPr>
              <a:picLocks noChangeAspect="1" noChangeArrowheads="1"/>
            </p:cNvPicPr>
            <p:nvPr/>
          </p:nvPicPr>
          <p:blipFill>
            <a:blip r:embed="rId61" cstate="print"/>
            <a:srcRect/>
            <a:stretch>
              <a:fillRect/>
            </a:stretch>
          </p:blipFill>
          <p:spPr bwMode="auto">
            <a:xfrm>
              <a:off x="827088" y="2924175"/>
              <a:ext cx="720725" cy="720725"/>
            </a:xfrm>
            <a:prstGeom prst="rect">
              <a:avLst/>
            </a:prstGeom>
            <a:noFill/>
            <a:ln w="9525">
              <a:noFill/>
              <a:miter lim="800000"/>
              <a:headEnd/>
              <a:tailEnd/>
            </a:ln>
          </p:spPr>
        </p:pic>
      </p:grpSp>
      <p:sp>
        <p:nvSpPr>
          <p:cNvPr id="69" name="Rectangle 2"/>
          <p:cNvSpPr txBox="1">
            <a:spLocks noChangeArrowheads="1"/>
          </p:cNvSpPr>
          <p:nvPr/>
        </p:nvSpPr>
        <p:spPr bwMode="auto">
          <a:xfrm>
            <a:off x="1135934" y="54725"/>
            <a:ext cx="6840538" cy="714375"/>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l-GR" sz="2800" dirty="0" smtClean="0">
                <a:solidFill>
                  <a:schemeClr val="bg1"/>
                </a:solidFill>
                <a:latin typeface="Century Gothic" pitchFamily="34" charset="0"/>
                <a:cs typeface="Arial" charset="0"/>
              </a:rPr>
              <a:t>ΔΙΑΣΥΝΔΕΣΗ ΜΕ ΤΗΝ ΑΓΟΡΑ ΕΡΓΑΣΙΑΣ</a:t>
            </a:r>
            <a:endParaRPr lang="en-US" sz="2800" dirty="0">
              <a:solidFill>
                <a:schemeClr val="bg1"/>
              </a:solidFill>
              <a:latin typeface="Century Gothic" pitchFamily="34" charset="0"/>
              <a:cs typeface="Arial" charset="0"/>
            </a:endParaRPr>
          </a:p>
          <a:p>
            <a:pPr algn="ctr" defTabSz="914400" fontAlgn="base">
              <a:spcBef>
                <a:spcPct val="0"/>
              </a:spcBef>
              <a:spcAft>
                <a:spcPct val="0"/>
              </a:spcAft>
              <a:defRPr/>
            </a:pPr>
            <a:r>
              <a:rPr lang="el-GR" dirty="0" smtClean="0">
                <a:solidFill>
                  <a:schemeClr val="bg1"/>
                </a:solidFill>
                <a:latin typeface="Century Gothic" pitchFamily="34" charset="0"/>
                <a:cs typeface="Arial" charset="0"/>
              </a:rPr>
              <a:t>Κλινική &amp; Πρακτική Άσκηση Φοιτητών</a:t>
            </a:r>
            <a:endParaRPr lang="en-US" sz="2800" kern="0" dirty="0">
              <a:solidFill>
                <a:schemeClr val="bg1"/>
              </a:solidFill>
              <a:latin typeface="Century Gothic" pitchFamily="34" charset="0"/>
              <a:cs typeface="Arial" charset="0"/>
            </a:endParaRPr>
          </a:p>
        </p:txBody>
      </p:sp>
    </p:spTree>
    <p:extLst>
      <p:ext uri="{BB962C8B-B14F-4D97-AF65-F5344CB8AC3E}">
        <p14:creationId xmlns:p14="http://schemas.microsoft.com/office/powerpoint/2010/main" val="36191293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63ac111017.jpg"/>
          <p:cNvPicPr>
            <a:picLocks noChangeAspect="1"/>
          </p:cNvPicPr>
          <p:nvPr/>
        </p:nvPicPr>
        <p:blipFill>
          <a:blip r:embed="rId2"/>
          <a:stretch>
            <a:fillRect/>
          </a:stretch>
        </p:blipFill>
        <p:spPr>
          <a:xfrm>
            <a:off x="3770616" y="3595957"/>
            <a:ext cx="5373385" cy="3264761"/>
          </a:xfrm>
          <a:prstGeom prst="rect">
            <a:avLst/>
          </a:prstGeom>
        </p:spPr>
      </p:pic>
      <p:grpSp>
        <p:nvGrpSpPr>
          <p:cNvPr id="2" name="Group 1"/>
          <p:cNvGrpSpPr/>
          <p:nvPr/>
        </p:nvGrpSpPr>
        <p:grpSpPr>
          <a:xfrm>
            <a:off x="0" y="0"/>
            <a:ext cx="9144000" cy="770562"/>
            <a:chOff x="0" y="0"/>
            <a:chExt cx="9144000" cy="770562"/>
          </a:xfrm>
        </p:grpSpPr>
        <p:sp>
          <p:nvSpPr>
            <p:cNvPr id="3" name="Rectangle 2"/>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 name="Isosceles Triangle 3"/>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5" name="Rectangle 2"/>
          <p:cNvSpPr txBox="1">
            <a:spLocks noChangeArrowheads="1"/>
          </p:cNvSpPr>
          <p:nvPr/>
        </p:nvSpPr>
        <p:spPr bwMode="auto">
          <a:xfrm>
            <a:off x="1135934" y="44450"/>
            <a:ext cx="6840538" cy="714375"/>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l-GR" sz="2800" dirty="0" smtClean="0">
                <a:solidFill>
                  <a:schemeClr val="bg1"/>
                </a:solidFill>
                <a:latin typeface="Century Gothic" pitchFamily="34" charset="0"/>
                <a:cs typeface="Arial" charset="0"/>
              </a:rPr>
              <a:t>ΚΑΙΝΟΤΟΜΙΑ ΣΤΟ ΑΚΑΔΗΜΑΪΚΟ ΕΡΓΟ</a:t>
            </a:r>
            <a:endParaRPr lang="en-US" sz="2800" dirty="0">
              <a:solidFill>
                <a:schemeClr val="bg1"/>
              </a:solidFill>
              <a:latin typeface="Century Gothic" pitchFamily="34" charset="0"/>
              <a:cs typeface="Arial" charset="0"/>
            </a:endParaRPr>
          </a:p>
        </p:txBody>
      </p:sp>
      <p:sp>
        <p:nvSpPr>
          <p:cNvPr id="10" name="Rectangle 9"/>
          <p:cNvSpPr/>
          <p:nvPr/>
        </p:nvSpPr>
        <p:spPr>
          <a:xfrm>
            <a:off x="0" y="852760"/>
            <a:ext cx="3770616" cy="60052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9252" y="842486"/>
            <a:ext cx="3364784" cy="6144759"/>
          </a:xfrm>
          <a:prstGeom prst="rect">
            <a:avLst/>
          </a:prstGeom>
        </p:spPr>
        <p:txBody>
          <a:bodyPr wrap="square">
            <a:spAutoFit/>
          </a:bodyPr>
          <a:lstStyle/>
          <a:p>
            <a:pPr>
              <a:lnSpc>
                <a:spcPct val="114000"/>
              </a:lnSpc>
            </a:pPr>
            <a:r>
              <a:rPr lang="el-GR" sz="1500" dirty="0" smtClean="0">
                <a:solidFill>
                  <a:schemeClr val="bg1"/>
                </a:solidFill>
                <a:latin typeface="Century Gothic" pitchFamily="34" charset="0"/>
              </a:rPr>
              <a:t>Το Τμήμα Διαιτολογίας του Μητροπολιτικού Κολλεγίου δημιούργησε το νέο διατροφικό προϊόν-</a:t>
            </a:r>
            <a:r>
              <a:rPr lang="en-US" sz="1500" dirty="0" smtClean="0">
                <a:solidFill>
                  <a:schemeClr val="bg1"/>
                </a:solidFill>
                <a:latin typeface="Century Gothic" pitchFamily="34" charset="0"/>
              </a:rPr>
              <a:t>super food</a:t>
            </a:r>
            <a:r>
              <a:rPr lang="el-GR" sz="1500" dirty="0" smtClean="0">
                <a:solidFill>
                  <a:schemeClr val="bg1"/>
                </a:solidFill>
                <a:latin typeface="Century Gothic" pitchFamily="34" charset="0"/>
              </a:rPr>
              <a:t> </a:t>
            </a:r>
            <a:r>
              <a:rPr lang="en-US" sz="1500" b="1" i="1" dirty="0" err="1" smtClean="0">
                <a:solidFill>
                  <a:schemeClr val="bg1"/>
                </a:solidFill>
                <a:latin typeface="Century Gothic" pitchFamily="34" charset="0"/>
              </a:rPr>
              <a:t>MyBoukitsa</a:t>
            </a:r>
            <a:r>
              <a:rPr lang="el-GR" sz="1500" i="1" dirty="0" smtClean="0">
                <a:solidFill>
                  <a:schemeClr val="bg1"/>
                </a:solidFill>
                <a:latin typeface="Century Gothic" pitchFamily="34" charset="0"/>
              </a:rPr>
              <a:t>, </a:t>
            </a:r>
            <a:r>
              <a:rPr lang="el-GR" sz="1500" dirty="0" smtClean="0">
                <a:solidFill>
                  <a:schemeClr val="bg1"/>
                </a:solidFill>
                <a:latin typeface="Century Gothic" pitchFamily="34" charset="0"/>
              </a:rPr>
              <a:t>αποτέλεσμα του ερευνητικού έργου ακαδημαϊκών και φοιτητών. Στο πλαίσιο του σχεδιασμού, οι φοιτητές υπό την εποπτεία εξειδικευμένων και έμπειρων Διατροφολόγων-Διαιτολόγων καθηγητών του Τμήματος, έλαβαν υπόψη τους τις διατροφικές ανάγκες του νεαρού καταναλωτή με πολυάσχολο ακαδημαϊκό πρόγραμμα και κατέληξαν σε ένα προϊόν υψηλής ενέργειας, εύγευστο, που βοηθά στη συγκέντρωση και καταπολεμά την κόπωση. Το </a:t>
            </a:r>
            <a:r>
              <a:rPr lang="en-US" sz="1500" b="1" i="1" dirty="0" err="1" smtClean="0">
                <a:solidFill>
                  <a:schemeClr val="bg1"/>
                </a:solidFill>
                <a:latin typeface="Century Gothic" pitchFamily="34" charset="0"/>
              </a:rPr>
              <a:t>MyBoukitsa</a:t>
            </a:r>
            <a:r>
              <a:rPr lang="en-US" sz="1500" dirty="0" smtClean="0">
                <a:solidFill>
                  <a:schemeClr val="bg1"/>
                </a:solidFill>
                <a:latin typeface="Century Gothic" pitchFamily="34" charset="0"/>
              </a:rPr>
              <a:t> </a:t>
            </a:r>
            <a:r>
              <a:rPr lang="el-GR" sz="1500" dirty="0" smtClean="0">
                <a:solidFill>
                  <a:schemeClr val="bg1"/>
                </a:solidFill>
                <a:latin typeface="Century Gothic" pitchFamily="34" charset="0"/>
              </a:rPr>
              <a:t>διατίθεται δωρεάν σε δύο γεύσεις, μαύρη σοκολάτα και </a:t>
            </a:r>
            <a:r>
              <a:rPr lang="en-US" sz="1500" dirty="0" smtClean="0">
                <a:solidFill>
                  <a:schemeClr val="bg1"/>
                </a:solidFill>
                <a:latin typeface="Century Gothic" pitchFamily="34" charset="0"/>
              </a:rPr>
              <a:t>cranberries</a:t>
            </a:r>
            <a:r>
              <a:rPr lang="el-GR" sz="1500" dirty="0" smtClean="0">
                <a:solidFill>
                  <a:schemeClr val="bg1"/>
                </a:solidFill>
                <a:latin typeface="Century Gothic" pitchFamily="34" charset="0"/>
              </a:rPr>
              <a:t>, σε πρωτοποριακή ατομική συσκευασία.</a:t>
            </a:r>
            <a:endParaRPr lang="en-US" sz="1500" dirty="0" smtClean="0">
              <a:solidFill>
                <a:schemeClr val="bg1"/>
              </a:solidFill>
              <a:latin typeface="Century Gothic" pitchFamily="34" charset="0"/>
            </a:endParaRPr>
          </a:p>
        </p:txBody>
      </p:sp>
      <p:pic>
        <p:nvPicPr>
          <p:cNvPr id="11" name="Picture 10" descr="mympou-linkedin-GR.jpg"/>
          <p:cNvPicPr>
            <a:picLocks noChangeAspect="1"/>
          </p:cNvPicPr>
          <p:nvPr/>
        </p:nvPicPr>
        <p:blipFill>
          <a:blip r:embed="rId3"/>
          <a:stretch>
            <a:fillRect/>
          </a:stretch>
        </p:blipFill>
        <p:spPr>
          <a:xfrm>
            <a:off x="3770616" y="852760"/>
            <a:ext cx="5373384" cy="2836379"/>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770562"/>
            <a:chOff x="0" y="0"/>
            <a:chExt cx="9144000" cy="770562"/>
          </a:xfrm>
        </p:grpSpPr>
        <p:sp>
          <p:nvSpPr>
            <p:cNvPr id="3" name="Rectangle 2"/>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conceptcreation.jpg"/>
          <p:cNvPicPr>
            <a:picLocks noChangeAspect="1"/>
          </p:cNvPicPr>
          <p:nvPr/>
        </p:nvPicPr>
        <p:blipFill>
          <a:blip r:embed="rId2"/>
          <a:stretch>
            <a:fillRect/>
          </a:stretch>
        </p:blipFill>
        <p:spPr>
          <a:xfrm>
            <a:off x="1985776" y="1171650"/>
            <a:ext cx="2303489" cy="2303489"/>
          </a:xfrm>
          <a:prstGeom prst="rect">
            <a:avLst/>
          </a:prstGeom>
        </p:spPr>
      </p:pic>
      <p:pic>
        <p:nvPicPr>
          <p:cNvPr id="7" name="Picture 6" descr="design.jpg"/>
          <p:cNvPicPr>
            <a:picLocks noChangeAspect="1"/>
          </p:cNvPicPr>
          <p:nvPr/>
        </p:nvPicPr>
        <p:blipFill>
          <a:blip r:embed="rId3"/>
          <a:stretch>
            <a:fillRect/>
          </a:stretch>
        </p:blipFill>
        <p:spPr>
          <a:xfrm>
            <a:off x="2454695" y="3797225"/>
            <a:ext cx="2327098" cy="2327098"/>
          </a:xfrm>
          <a:prstGeom prst="rect">
            <a:avLst/>
          </a:prstGeom>
        </p:spPr>
      </p:pic>
      <p:pic>
        <p:nvPicPr>
          <p:cNvPr id="8" name="Picture 7" descr="guidance.jpg"/>
          <p:cNvPicPr>
            <a:picLocks noChangeAspect="1"/>
          </p:cNvPicPr>
          <p:nvPr/>
        </p:nvPicPr>
        <p:blipFill>
          <a:blip r:embed="rId4"/>
          <a:stretch>
            <a:fillRect/>
          </a:stretch>
        </p:blipFill>
        <p:spPr>
          <a:xfrm>
            <a:off x="6806629" y="1148402"/>
            <a:ext cx="2337371" cy="2337371"/>
          </a:xfrm>
          <a:prstGeom prst="rect">
            <a:avLst/>
          </a:prstGeom>
        </p:spPr>
      </p:pic>
      <p:pic>
        <p:nvPicPr>
          <p:cNvPr id="9" name="Picture 8" descr="IMPLEMENTATION.jpg"/>
          <p:cNvPicPr>
            <a:picLocks noChangeAspect="1"/>
          </p:cNvPicPr>
          <p:nvPr/>
        </p:nvPicPr>
        <p:blipFill>
          <a:blip r:embed="rId5"/>
          <a:stretch>
            <a:fillRect/>
          </a:stretch>
        </p:blipFill>
        <p:spPr>
          <a:xfrm>
            <a:off x="4892408" y="3797226"/>
            <a:ext cx="2327097" cy="2327097"/>
          </a:xfrm>
          <a:prstGeom prst="rect">
            <a:avLst/>
          </a:prstGeom>
        </p:spPr>
      </p:pic>
      <p:pic>
        <p:nvPicPr>
          <p:cNvPr id="10" name="Picture 9" descr="research.jpg"/>
          <p:cNvPicPr>
            <a:picLocks noChangeAspect="1"/>
          </p:cNvPicPr>
          <p:nvPr/>
        </p:nvPicPr>
        <p:blipFill>
          <a:blip r:embed="rId6"/>
          <a:stretch>
            <a:fillRect/>
          </a:stretch>
        </p:blipFill>
        <p:spPr>
          <a:xfrm>
            <a:off x="4395595" y="1159033"/>
            <a:ext cx="2323422" cy="2323422"/>
          </a:xfrm>
          <a:prstGeom prst="rect">
            <a:avLst/>
          </a:prstGeom>
        </p:spPr>
      </p:pic>
      <p:pic>
        <p:nvPicPr>
          <p:cNvPr id="11" name="Picture 10" descr="teamwork.jpg"/>
          <p:cNvPicPr>
            <a:picLocks noChangeAspect="1"/>
          </p:cNvPicPr>
          <p:nvPr/>
        </p:nvPicPr>
        <p:blipFill>
          <a:blip r:embed="rId7"/>
          <a:stretch>
            <a:fillRect/>
          </a:stretch>
        </p:blipFill>
        <p:spPr>
          <a:xfrm>
            <a:off x="1" y="3797224"/>
            <a:ext cx="2327098" cy="2327098"/>
          </a:xfrm>
          <a:prstGeom prst="rect">
            <a:avLst/>
          </a:prstGeom>
        </p:spPr>
      </p:pic>
      <p:pic>
        <p:nvPicPr>
          <p:cNvPr id="12" name="Picture 11" descr="myboukitsa logo-AMC.tif"/>
          <p:cNvPicPr>
            <a:picLocks noChangeAspect="1"/>
          </p:cNvPicPr>
          <p:nvPr/>
        </p:nvPicPr>
        <p:blipFill>
          <a:blip r:embed="rId8"/>
          <a:stretch>
            <a:fillRect/>
          </a:stretch>
        </p:blipFill>
        <p:spPr>
          <a:xfrm>
            <a:off x="165807" y="1473625"/>
            <a:ext cx="1641733" cy="1641733"/>
          </a:xfrm>
          <a:prstGeom prst="rect">
            <a:avLst/>
          </a:prstGeom>
        </p:spPr>
      </p:pic>
      <p:sp>
        <p:nvSpPr>
          <p:cNvPr id="14" name="Rectangle 2"/>
          <p:cNvSpPr txBox="1">
            <a:spLocks noChangeArrowheads="1"/>
          </p:cNvSpPr>
          <p:nvPr/>
        </p:nvSpPr>
        <p:spPr bwMode="auto">
          <a:xfrm>
            <a:off x="1135934" y="44450"/>
            <a:ext cx="6840538" cy="714375"/>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l-GR" sz="2800" dirty="0" smtClean="0">
                <a:solidFill>
                  <a:schemeClr val="bg1"/>
                </a:solidFill>
                <a:latin typeface="Century Gothic" pitchFamily="34" charset="0"/>
                <a:cs typeface="Arial" charset="0"/>
              </a:rPr>
              <a:t>ΚΑΙΝΟΤΟΜΙΑ ΣΤΟ ΑΚΑΔΗΜΑΪΚΟ ΕΡΓΟ</a:t>
            </a:r>
            <a:endParaRPr lang="en-US" sz="2800" dirty="0">
              <a:solidFill>
                <a:schemeClr val="bg1"/>
              </a:solidFill>
              <a:latin typeface="Century Gothic" pitchFamily="34" charset="0"/>
              <a:cs typeface="Arial" charset="0"/>
            </a:endParaRPr>
          </a:p>
        </p:txBody>
      </p:sp>
      <p:pic>
        <p:nvPicPr>
          <p:cNvPr id="15" name="Picture 14" descr="logoamcgreek-final.jpg"/>
          <p:cNvPicPr>
            <a:picLocks noChangeAspect="1"/>
          </p:cNvPicPr>
          <p:nvPr/>
        </p:nvPicPr>
        <p:blipFill>
          <a:blip r:embed="rId9"/>
          <a:stretch>
            <a:fillRect/>
          </a:stretch>
        </p:blipFill>
        <p:spPr>
          <a:xfrm>
            <a:off x="45024" y="6296820"/>
            <a:ext cx="1722132" cy="52008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0" y="0"/>
            <a:ext cx="9144000" cy="770562"/>
            <a:chOff x="0" y="0"/>
            <a:chExt cx="9144000" cy="770562"/>
          </a:xfrm>
        </p:grpSpPr>
        <p:sp>
          <p:nvSpPr>
            <p:cNvPr id="78" name="Rectangle 77"/>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txBox="1">
            <a:spLocks/>
          </p:cNvSpPr>
          <p:nvPr/>
        </p:nvSpPr>
        <p:spPr bwMode="auto">
          <a:xfrm>
            <a:off x="494876" y="81836"/>
            <a:ext cx="8153400" cy="547687"/>
          </a:xfrm>
          <a:prstGeom prst="rect">
            <a:avLst/>
          </a:prstGeom>
          <a:noFill/>
          <a:ln w="9525">
            <a:noFill/>
            <a:miter lim="800000"/>
            <a:headEnd/>
            <a:tailEnd/>
          </a:ln>
        </p:spPr>
        <p:txBody>
          <a:bodyPr anchor="ctr"/>
          <a:lstStyle/>
          <a:p>
            <a:pPr algn="ctr">
              <a:defRPr/>
            </a:pPr>
            <a:r>
              <a:rPr lang="el-GR" sz="2800" kern="0" dirty="0" smtClean="0">
                <a:solidFill>
                  <a:schemeClr val="bg1"/>
                </a:solidFill>
                <a:latin typeface="Century Gothic" pitchFamily="34" charset="0"/>
                <a:cs typeface="Arial"/>
              </a:rPr>
              <a:t>ΟΡΓΑΝΟΓΡΑΜΜΑ</a:t>
            </a:r>
            <a:endParaRPr lang="en-US" sz="2800" kern="0" dirty="0">
              <a:solidFill>
                <a:schemeClr val="bg1"/>
              </a:solidFill>
              <a:latin typeface="Century Gothic" pitchFamily="34" charset="0"/>
              <a:cs typeface="Arial"/>
            </a:endParaRPr>
          </a:p>
        </p:txBody>
      </p:sp>
      <p:sp>
        <p:nvSpPr>
          <p:cNvPr id="6" name="TextBox 5"/>
          <p:cNvSpPr txBox="1"/>
          <p:nvPr/>
        </p:nvSpPr>
        <p:spPr>
          <a:xfrm>
            <a:off x="2151844" y="2102634"/>
            <a:ext cx="1463040" cy="274320"/>
          </a:xfrm>
          <a:prstGeom prst="rect">
            <a:avLst/>
          </a:prstGeom>
          <a:solidFill>
            <a:srgbClr val="A50021"/>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marL="36000" algn="ctr">
              <a:defRPr sz="1100" b="1">
                <a:solidFill>
                  <a:schemeClr val="bg1"/>
                </a:solidFill>
                <a:latin typeface="Century Gothic" pitchFamily="34" charset="0"/>
                <a:cs typeface="Arial"/>
              </a:defRPr>
            </a:lvl1pPr>
          </a:lstStyle>
          <a:p>
            <a:r>
              <a:rPr lang="en-US" dirty="0" smtClean="0"/>
              <a:t>College Registrar</a:t>
            </a:r>
            <a:endParaRPr lang="en-US" dirty="0"/>
          </a:p>
        </p:txBody>
      </p:sp>
      <p:sp>
        <p:nvSpPr>
          <p:cNvPr id="7" name="TextBox 6"/>
          <p:cNvSpPr txBox="1"/>
          <p:nvPr/>
        </p:nvSpPr>
        <p:spPr>
          <a:xfrm>
            <a:off x="2289004" y="3947862"/>
            <a:ext cx="1188720" cy="457200"/>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100" b="1">
                <a:solidFill>
                  <a:schemeClr val="tx1">
                    <a:lumMod val="75000"/>
                    <a:lumOff val="25000"/>
                  </a:schemeClr>
                </a:solidFill>
                <a:latin typeface="Century Gothic" pitchFamily="34" charset="0"/>
                <a:cs typeface="Arial"/>
              </a:defRPr>
            </a:lvl1pPr>
          </a:lstStyle>
          <a:p>
            <a:r>
              <a:rPr lang="en-US" dirty="0"/>
              <a:t>Registries/</a:t>
            </a:r>
          </a:p>
          <a:p>
            <a:r>
              <a:rPr lang="en-US" dirty="0"/>
              <a:t>Administrators</a:t>
            </a:r>
          </a:p>
        </p:txBody>
      </p:sp>
      <p:sp>
        <p:nvSpPr>
          <p:cNvPr id="13" name="TextBox 12"/>
          <p:cNvSpPr txBox="1"/>
          <p:nvPr/>
        </p:nvSpPr>
        <p:spPr>
          <a:xfrm>
            <a:off x="3657600" y="882122"/>
            <a:ext cx="1828800" cy="365760"/>
          </a:xfrm>
          <a:prstGeom prst="rect">
            <a:avLst/>
          </a:prstGeom>
          <a:solidFill>
            <a:srgbClr val="A50021"/>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none" rtlCol="0" anchor="ctr">
            <a:spAutoFit/>
          </a:bodyPr>
          <a:lstStyle/>
          <a:p>
            <a:pPr marL="36000" algn="ctr"/>
            <a:r>
              <a:rPr lang="en-US" sz="1200" b="1" dirty="0" smtClean="0">
                <a:solidFill>
                  <a:schemeClr val="bg1"/>
                </a:solidFill>
                <a:latin typeface="Century Gothic" pitchFamily="34" charset="0"/>
                <a:cs typeface="Arial"/>
              </a:rPr>
              <a:t>Board of Directors</a:t>
            </a:r>
            <a:endParaRPr lang="en-US" sz="1200" b="1" dirty="0">
              <a:solidFill>
                <a:schemeClr val="bg1"/>
              </a:solidFill>
              <a:latin typeface="Century Gothic" pitchFamily="34" charset="0"/>
              <a:cs typeface="Arial"/>
            </a:endParaRPr>
          </a:p>
        </p:txBody>
      </p:sp>
      <p:sp>
        <p:nvSpPr>
          <p:cNvPr id="14" name="TextBox 13"/>
          <p:cNvSpPr txBox="1"/>
          <p:nvPr/>
        </p:nvSpPr>
        <p:spPr>
          <a:xfrm>
            <a:off x="1196340" y="1300034"/>
            <a:ext cx="1645920" cy="457200"/>
          </a:xfrm>
          <a:prstGeom prst="rect">
            <a:avLst/>
          </a:prstGeom>
          <a:solidFill>
            <a:srgbClr val="A50021"/>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none" rtlCol="0" anchor="ctr">
            <a:spAutoFit/>
          </a:bodyPr>
          <a:lstStyle>
            <a:defPPr>
              <a:defRPr lang="en-US"/>
            </a:defPPr>
            <a:lvl1pPr marL="36000" algn="ctr">
              <a:defRPr sz="1200">
                <a:solidFill>
                  <a:schemeClr val="bg1"/>
                </a:solidFill>
                <a:latin typeface="Century Gothic" pitchFamily="34" charset="0"/>
                <a:cs typeface="Arial"/>
              </a:defRPr>
            </a:lvl1pPr>
          </a:lstStyle>
          <a:p>
            <a:r>
              <a:rPr lang="en-US" sz="1100" b="1" dirty="0"/>
              <a:t>Academic Board</a:t>
            </a:r>
          </a:p>
        </p:txBody>
      </p:sp>
      <p:sp>
        <p:nvSpPr>
          <p:cNvPr id="21" name="TextBox 20"/>
          <p:cNvSpPr txBox="1"/>
          <p:nvPr/>
        </p:nvSpPr>
        <p:spPr>
          <a:xfrm>
            <a:off x="3840480" y="2332545"/>
            <a:ext cx="1463040" cy="457200"/>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050">
                <a:solidFill>
                  <a:schemeClr val="tx1">
                    <a:lumMod val="75000"/>
                    <a:lumOff val="25000"/>
                  </a:schemeClr>
                </a:solidFill>
                <a:latin typeface="Century Gothic" pitchFamily="34" charset="0"/>
                <a:cs typeface="Arial"/>
              </a:defRPr>
            </a:lvl1pPr>
          </a:lstStyle>
          <a:p>
            <a:r>
              <a:rPr lang="en-US" sz="1100" b="1" dirty="0" smtClean="0"/>
              <a:t>Campus </a:t>
            </a:r>
          </a:p>
          <a:p>
            <a:r>
              <a:rPr lang="en-US" sz="1100" b="1" dirty="0" smtClean="0"/>
              <a:t>Director</a:t>
            </a:r>
            <a:endParaRPr lang="en-US" sz="1100" b="1" dirty="0"/>
          </a:p>
        </p:txBody>
      </p:sp>
      <p:sp>
        <p:nvSpPr>
          <p:cNvPr id="22" name="TextBox 21"/>
          <p:cNvSpPr txBox="1"/>
          <p:nvPr/>
        </p:nvSpPr>
        <p:spPr>
          <a:xfrm>
            <a:off x="3977216" y="3958592"/>
            <a:ext cx="1188720" cy="457200"/>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100" b="1">
                <a:solidFill>
                  <a:schemeClr val="tx1">
                    <a:lumMod val="75000"/>
                    <a:lumOff val="25000"/>
                  </a:schemeClr>
                </a:solidFill>
                <a:latin typeface="Century Gothic" pitchFamily="34" charset="0"/>
                <a:cs typeface="Arial"/>
              </a:defRPr>
            </a:lvl1pPr>
          </a:lstStyle>
          <a:p>
            <a:r>
              <a:rPr lang="en-US" dirty="0"/>
              <a:t>Head of</a:t>
            </a:r>
          </a:p>
          <a:p>
            <a:r>
              <a:rPr lang="en-US" dirty="0"/>
              <a:t>School</a:t>
            </a:r>
          </a:p>
        </p:txBody>
      </p:sp>
      <p:sp>
        <p:nvSpPr>
          <p:cNvPr id="23" name="TextBox 22"/>
          <p:cNvSpPr txBox="1"/>
          <p:nvPr/>
        </p:nvSpPr>
        <p:spPr>
          <a:xfrm>
            <a:off x="3977216" y="4582107"/>
            <a:ext cx="1188720" cy="457200"/>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100" b="1">
                <a:solidFill>
                  <a:schemeClr val="tx1">
                    <a:lumMod val="75000"/>
                    <a:lumOff val="25000"/>
                  </a:schemeClr>
                </a:solidFill>
                <a:latin typeface="Century Gothic" pitchFamily="34" charset="0"/>
                <a:cs typeface="Arial"/>
              </a:defRPr>
            </a:lvl1pPr>
          </a:lstStyle>
          <a:p>
            <a:r>
              <a:rPr lang="en-US" dirty="0"/>
              <a:t>Programme</a:t>
            </a:r>
          </a:p>
          <a:p>
            <a:r>
              <a:rPr lang="en-US" dirty="0"/>
              <a:t>Leader</a:t>
            </a:r>
          </a:p>
        </p:txBody>
      </p:sp>
      <p:sp>
        <p:nvSpPr>
          <p:cNvPr id="24" name="TextBox 23"/>
          <p:cNvSpPr txBox="1"/>
          <p:nvPr/>
        </p:nvSpPr>
        <p:spPr>
          <a:xfrm>
            <a:off x="3977216" y="5343711"/>
            <a:ext cx="1188720" cy="457200"/>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100" b="1">
                <a:solidFill>
                  <a:schemeClr val="tx1">
                    <a:lumMod val="75000"/>
                    <a:lumOff val="25000"/>
                  </a:schemeClr>
                </a:solidFill>
                <a:latin typeface="Century Gothic" pitchFamily="34" charset="0"/>
                <a:cs typeface="Arial"/>
              </a:defRPr>
            </a:lvl1pPr>
          </a:lstStyle>
          <a:p>
            <a:r>
              <a:rPr lang="en-US" dirty="0"/>
              <a:t>Academic </a:t>
            </a:r>
          </a:p>
          <a:p>
            <a:r>
              <a:rPr lang="en-US" dirty="0"/>
              <a:t>Staff/PATs</a:t>
            </a:r>
          </a:p>
        </p:txBody>
      </p:sp>
      <p:sp>
        <p:nvSpPr>
          <p:cNvPr id="26" name="TextBox 25"/>
          <p:cNvSpPr txBox="1"/>
          <p:nvPr/>
        </p:nvSpPr>
        <p:spPr>
          <a:xfrm>
            <a:off x="7505550" y="4054002"/>
            <a:ext cx="1280160" cy="600164"/>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100" b="1">
                <a:solidFill>
                  <a:schemeClr val="tx1">
                    <a:lumMod val="75000"/>
                    <a:lumOff val="25000"/>
                  </a:schemeClr>
                </a:solidFill>
                <a:latin typeface="Century Gothic" pitchFamily="34" charset="0"/>
                <a:cs typeface="Arial"/>
              </a:defRPr>
            </a:lvl1pPr>
          </a:lstStyle>
          <a:p>
            <a:r>
              <a:rPr lang="en-US" dirty="0" smtClean="0"/>
              <a:t>Career and Employability Office</a:t>
            </a:r>
            <a:endParaRPr lang="en-US" dirty="0"/>
          </a:p>
        </p:txBody>
      </p:sp>
      <p:sp>
        <p:nvSpPr>
          <p:cNvPr id="27" name="TextBox 26"/>
          <p:cNvSpPr txBox="1"/>
          <p:nvPr/>
        </p:nvSpPr>
        <p:spPr>
          <a:xfrm>
            <a:off x="5641700" y="5005531"/>
            <a:ext cx="1280160" cy="457200"/>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100" b="1">
                <a:solidFill>
                  <a:schemeClr val="tx1">
                    <a:lumMod val="75000"/>
                    <a:lumOff val="25000"/>
                  </a:schemeClr>
                </a:solidFill>
                <a:latin typeface="Century Gothic" pitchFamily="34" charset="0"/>
                <a:cs typeface="Arial"/>
              </a:defRPr>
            </a:lvl1pPr>
          </a:lstStyle>
          <a:p>
            <a:r>
              <a:rPr lang="en-US" dirty="0"/>
              <a:t>Counselling </a:t>
            </a:r>
          </a:p>
          <a:p>
            <a:r>
              <a:rPr lang="en-US" dirty="0"/>
              <a:t>Centre</a:t>
            </a:r>
          </a:p>
        </p:txBody>
      </p:sp>
      <p:sp>
        <p:nvSpPr>
          <p:cNvPr id="28" name="TextBox 27"/>
          <p:cNvSpPr txBox="1"/>
          <p:nvPr/>
        </p:nvSpPr>
        <p:spPr>
          <a:xfrm>
            <a:off x="7505550" y="4752962"/>
            <a:ext cx="1280160" cy="603504"/>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100" b="1">
                <a:solidFill>
                  <a:schemeClr val="tx1">
                    <a:lumMod val="75000"/>
                    <a:lumOff val="25000"/>
                  </a:schemeClr>
                </a:solidFill>
                <a:latin typeface="Century Gothic" pitchFamily="34" charset="0"/>
                <a:cs typeface="Arial"/>
              </a:defRPr>
            </a:lvl1pPr>
          </a:lstStyle>
          <a:p>
            <a:r>
              <a:rPr lang="en-US" dirty="0"/>
              <a:t>English Language</a:t>
            </a:r>
          </a:p>
          <a:p>
            <a:r>
              <a:rPr lang="en-US" dirty="0"/>
              <a:t>Department</a:t>
            </a:r>
          </a:p>
        </p:txBody>
      </p:sp>
      <p:sp>
        <p:nvSpPr>
          <p:cNvPr id="29" name="TextBox 28"/>
          <p:cNvSpPr txBox="1"/>
          <p:nvPr/>
        </p:nvSpPr>
        <p:spPr>
          <a:xfrm>
            <a:off x="5641700" y="4430360"/>
            <a:ext cx="1280160" cy="457200"/>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100" b="1">
                <a:solidFill>
                  <a:schemeClr val="tx1">
                    <a:lumMod val="75000"/>
                    <a:lumOff val="25000"/>
                  </a:schemeClr>
                </a:solidFill>
                <a:latin typeface="Century Gothic" pitchFamily="34" charset="0"/>
                <a:cs typeface="Arial"/>
              </a:defRPr>
            </a:lvl1pPr>
          </a:lstStyle>
          <a:p>
            <a:r>
              <a:rPr lang="en-US" dirty="0"/>
              <a:t>Academic Learning Centre</a:t>
            </a:r>
          </a:p>
        </p:txBody>
      </p:sp>
      <p:sp>
        <p:nvSpPr>
          <p:cNvPr id="31" name="TextBox 30"/>
          <p:cNvSpPr txBox="1"/>
          <p:nvPr/>
        </p:nvSpPr>
        <p:spPr>
          <a:xfrm>
            <a:off x="2289004" y="4926664"/>
            <a:ext cx="1188720" cy="457200"/>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100" b="1">
                <a:solidFill>
                  <a:schemeClr val="tx1">
                    <a:lumMod val="75000"/>
                    <a:lumOff val="25000"/>
                  </a:schemeClr>
                </a:solidFill>
                <a:latin typeface="Century Gothic" pitchFamily="34" charset="0"/>
                <a:cs typeface="Arial"/>
              </a:defRPr>
            </a:lvl1pPr>
          </a:lstStyle>
          <a:p>
            <a:r>
              <a:rPr lang="en-US" dirty="0"/>
              <a:t>Placement </a:t>
            </a:r>
          </a:p>
          <a:p>
            <a:r>
              <a:rPr lang="en-US" dirty="0"/>
              <a:t>Coordinator</a:t>
            </a:r>
          </a:p>
        </p:txBody>
      </p:sp>
      <p:sp>
        <p:nvSpPr>
          <p:cNvPr id="32" name="TextBox 31"/>
          <p:cNvSpPr txBox="1"/>
          <p:nvPr/>
        </p:nvSpPr>
        <p:spPr>
          <a:xfrm>
            <a:off x="5641700" y="4045315"/>
            <a:ext cx="1280160" cy="274320"/>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100" b="1">
                <a:solidFill>
                  <a:schemeClr val="tx1">
                    <a:lumMod val="75000"/>
                    <a:lumOff val="25000"/>
                  </a:schemeClr>
                </a:solidFill>
                <a:latin typeface="Century Gothic" pitchFamily="34" charset="0"/>
                <a:cs typeface="Arial"/>
              </a:defRPr>
            </a:lvl1pPr>
          </a:lstStyle>
          <a:p>
            <a:r>
              <a:rPr lang="en-US" dirty="0"/>
              <a:t>Library</a:t>
            </a:r>
          </a:p>
        </p:txBody>
      </p:sp>
      <p:sp>
        <p:nvSpPr>
          <p:cNvPr id="34" name="Rectangle 33"/>
          <p:cNvSpPr/>
          <p:nvPr/>
        </p:nvSpPr>
        <p:spPr>
          <a:xfrm>
            <a:off x="5344260" y="6621768"/>
            <a:ext cx="3799740" cy="226494"/>
          </a:xfrm>
          <a:prstGeom prst="rect">
            <a:avLst/>
          </a:prstGeom>
          <a:solidFill>
            <a:schemeClr val="tx1">
              <a:lumMod val="65000"/>
              <a:lumOff val="3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itchFamily="34" charset="0"/>
              <a:cs typeface="Arial"/>
            </a:endParaRPr>
          </a:p>
        </p:txBody>
      </p:sp>
      <p:sp>
        <p:nvSpPr>
          <p:cNvPr id="35" name="TextBox 34"/>
          <p:cNvSpPr txBox="1"/>
          <p:nvPr/>
        </p:nvSpPr>
        <p:spPr>
          <a:xfrm>
            <a:off x="5460930" y="6608242"/>
            <a:ext cx="1342681" cy="205522"/>
          </a:xfrm>
          <a:prstGeom prst="rect">
            <a:avLst/>
          </a:prstGeom>
          <a:noFill/>
          <a:ln>
            <a:noFill/>
          </a:ln>
        </p:spPr>
        <p:txBody>
          <a:bodyPr wrap="none" rtlCol="0">
            <a:spAutoFit/>
          </a:bodyPr>
          <a:lstStyle/>
          <a:p>
            <a:r>
              <a:rPr lang="en-US" sz="800" spc="100" dirty="0" smtClean="0">
                <a:solidFill>
                  <a:schemeClr val="bg1"/>
                </a:solidFill>
                <a:latin typeface="Century Gothic" pitchFamily="34" charset="0"/>
                <a:cs typeface="Arial"/>
              </a:rPr>
              <a:t>Corporate Position</a:t>
            </a:r>
            <a:endParaRPr lang="en-US" sz="800" spc="100" dirty="0">
              <a:solidFill>
                <a:schemeClr val="bg1"/>
              </a:solidFill>
              <a:latin typeface="Century Gothic" pitchFamily="34" charset="0"/>
              <a:cs typeface="Arial"/>
            </a:endParaRPr>
          </a:p>
        </p:txBody>
      </p:sp>
      <p:sp>
        <p:nvSpPr>
          <p:cNvPr id="36" name="TextBox 35"/>
          <p:cNvSpPr txBox="1"/>
          <p:nvPr/>
        </p:nvSpPr>
        <p:spPr>
          <a:xfrm>
            <a:off x="6828967" y="6608242"/>
            <a:ext cx="1204176" cy="215444"/>
          </a:xfrm>
          <a:prstGeom prst="rect">
            <a:avLst/>
          </a:prstGeom>
          <a:noFill/>
          <a:ln>
            <a:noFill/>
          </a:ln>
        </p:spPr>
        <p:txBody>
          <a:bodyPr wrap="none" rtlCol="0">
            <a:spAutoFit/>
          </a:bodyPr>
          <a:lstStyle/>
          <a:p>
            <a:r>
              <a:rPr lang="en-US" sz="800" spc="100" dirty="0" smtClean="0">
                <a:solidFill>
                  <a:schemeClr val="bg1"/>
                </a:solidFill>
                <a:latin typeface="Century Gothic" pitchFamily="34" charset="0"/>
                <a:cs typeface="Arial"/>
              </a:rPr>
              <a:t>Campus Position</a:t>
            </a:r>
            <a:endParaRPr lang="en-US" sz="800" spc="100" dirty="0">
              <a:solidFill>
                <a:schemeClr val="bg1"/>
              </a:solidFill>
              <a:latin typeface="Century Gothic" pitchFamily="34" charset="0"/>
              <a:cs typeface="Arial"/>
            </a:endParaRPr>
          </a:p>
        </p:txBody>
      </p:sp>
      <p:cxnSp>
        <p:nvCxnSpPr>
          <p:cNvPr id="37" name="Straight Connector 36"/>
          <p:cNvCxnSpPr/>
          <p:nvPr/>
        </p:nvCxnSpPr>
        <p:spPr>
          <a:xfrm>
            <a:off x="8052194" y="6716025"/>
            <a:ext cx="184820" cy="0"/>
          </a:xfrm>
          <a:prstGeom prst="line">
            <a:avLst/>
          </a:prstGeom>
          <a:ln w="1587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8210055" y="6608242"/>
            <a:ext cx="920445" cy="215444"/>
          </a:xfrm>
          <a:prstGeom prst="rect">
            <a:avLst/>
          </a:prstGeom>
          <a:noFill/>
          <a:ln>
            <a:noFill/>
          </a:ln>
        </p:spPr>
        <p:txBody>
          <a:bodyPr wrap="none" rtlCol="0">
            <a:spAutoFit/>
          </a:bodyPr>
          <a:lstStyle/>
          <a:p>
            <a:r>
              <a:rPr lang="en-US" sz="800" spc="100" dirty="0" smtClean="0">
                <a:solidFill>
                  <a:schemeClr val="bg1"/>
                </a:solidFill>
                <a:latin typeface="Century Gothic" pitchFamily="34" charset="0"/>
                <a:cs typeface="Arial"/>
              </a:rPr>
              <a:t>Quality Line</a:t>
            </a:r>
            <a:endParaRPr lang="en-US" sz="800" spc="100" dirty="0">
              <a:solidFill>
                <a:schemeClr val="bg1"/>
              </a:solidFill>
              <a:latin typeface="Century Gothic" pitchFamily="34" charset="0"/>
              <a:cs typeface="Arial"/>
            </a:endParaRPr>
          </a:p>
        </p:txBody>
      </p:sp>
      <p:sp>
        <p:nvSpPr>
          <p:cNvPr id="39" name="Rectangle 38"/>
          <p:cNvSpPr/>
          <p:nvPr/>
        </p:nvSpPr>
        <p:spPr>
          <a:xfrm>
            <a:off x="5389009" y="6654927"/>
            <a:ext cx="129270" cy="122074"/>
          </a:xfrm>
          <a:prstGeom prst="rect">
            <a:avLst/>
          </a:prstGeom>
          <a:solidFill>
            <a:srgbClr val="A5002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itchFamily="34" charset="0"/>
              <a:cs typeface="Arial"/>
            </a:endParaRPr>
          </a:p>
        </p:txBody>
      </p:sp>
      <p:sp>
        <p:nvSpPr>
          <p:cNvPr id="40" name="Rectangle 39"/>
          <p:cNvSpPr/>
          <p:nvPr/>
        </p:nvSpPr>
        <p:spPr>
          <a:xfrm>
            <a:off x="6747257" y="6655108"/>
            <a:ext cx="129270" cy="122074"/>
          </a:xfrm>
          <a:prstGeom prst="rect">
            <a:avLst/>
          </a:prstGeom>
          <a:solidFill>
            <a:schemeClr val="bg1">
              <a:lumMod val="8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itchFamily="34" charset="0"/>
              <a:cs typeface="Arial"/>
            </a:endParaRPr>
          </a:p>
        </p:txBody>
      </p:sp>
      <p:sp>
        <p:nvSpPr>
          <p:cNvPr id="41" name="TextBox 40"/>
          <p:cNvSpPr txBox="1"/>
          <p:nvPr/>
        </p:nvSpPr>
        <p:spPr>
          <a:xfrm>
            <a:off x="3840480" y="1777794"/>
            <a:ext cx="1463040" cy="274320"/>
          </a:xfrm>
          <a:prstGeom prst="rect">
            <a:avLst/>
          </a:prstGeom>
          <a:solidFill>
            <a:srgbClr val="A50021"/>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none" rtlCol="0" anchor="ctr">
            <a:spAutoFit/>
          </a:bodyPr>
          <a:lstStyle>
            <a:defPPr>
              <a:defRPr lang="en-US"/>
            </a:defPPr>
            <a:lvl1pPr marL="36000" algn="ctr">
              <a:defRPr sz="1100" b="1">
                <a:solidFill>
                  <a:schemeClr val="bg1"/>
                </a:solidFill>
                <a:latin typeface="Century Gothic" pitchFamily="34" charset="0"/>
                <a:cs typeface="Arial"/>
              </a:defRPr>
            </a:lvl1pPr>
          </a:lstStyle>
          <a:p>
            <a:r>
              <a:rPr lang="en-US" dirty="0"/>
              <a:t>Director General</a:t>
            </a:r>
          </a:p>
        </p:txBody>
      </p:sp>
      <p:sp>
        <p:nvSpPr>
          <p:cNvPr id="42" name="TextBox 41"/>
          <p:cNvSpPr txBox="1"/>
          <p:nvPr/>
        </p:nvSpPr>
        <p:spPr>
          <a:xfrm>
            <a:off x="5645229" y="2102634"/>
            <a:ext cx="1463040" cy="274320"/>
          </a:xfrm>
          <a:prstGeom prst="rect">
            <a:avLst/>
          </a:prstGeom>
          <a:solidFill>
            <a:srgbClr val="A50021"/>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marL="36000" algn="ctr">
              <a:defRPr sz="1100" b="1">
                <a:solidFill>
                  <a:schemeClr val="bg1"/>
                </a:solidFill>
                <a:latin typeface="Century Gothic" pitchFamily="34" charset="0"/>
                <a:cs typeface="Arial"/>
              </a:defRPr>
            </a:lvl1pPr>
          </a:lstStyle>
          <a:p>
            <a:r>
              <a:rPr lang="en-US" dirty="0"/>
              <a:t>Quality Department</a:t>
            </a:r>
          </a:p>
        </p:txBody>
      </p:sp>
      <p:sp>
        <p:nvSpPr>
          <p:cNvPr id="45" name="TextBox 44"/>
          <p:cNvSpPr txBox="1"/>
          <p:nvPr/>
        </p:nvSpPr>
        <p:spPr>
          <a:xfrm>
            <a:off x="5641700" y="3575938"/>
            <a:ext cx="3144010" cy="261610"/>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100" b="1">
                <a:solidFill>
                  <a:schemeClr val="tx1">
                    <a:lumMod val="75000"/>
                    <a:lumOff val="25000"/>
                  </a:schemeClr>
                </a:solidFill>
                <a:latin typeface="Century Gothic" pitchFamily="34" charset="0"/>
                <a:cs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STUDENT  SUPPORT  SERVICES</a:t>
            </a:r>
          </a:p>
        </p:txBody>
      </p:sp>
      <p:sp>
        <p:nvSpPr>
          <p:cNvPr id="57" name="TextBox 56"/>
          <p:cNvSpPr txBox="1"/>
          <p:nvPr/>
        </p:nvSpPr>
        <p:spPr>
          <a:xfrm>
            <a:off x="463208" y="4663018"/>
            <a:ext cx="1463040" cy="274320"/>
          </a:xfrm>
          <a:prstGeom prst="rect">
            <a:avLst/>
          </a:prstGeom>
          <a:solidFill>
            <a:srgbClr val="A50021"/>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marL="36000" algn="ctr">
              <a:defRPr sz="1100" b="1">
                <a:solidFill>
                  <a:schemeClr val="bg1"/>
                </a:solidFill>
                <a:latin typeface="Century Gothic" pitchFamily="34" charset="0"/>
                <a:cs typeface="Arial"/>
              </a:defRPr>
            </a:lvl1pPr>
          </a:lstStyle>
          <a:p>
            <a:r>
              <a:rPr lang="en-US" dirty="0" smtClean="0"/>
              <a:t>IT Department</a:t>
            </a:r>
            <a:endParaRPr lang="en-US" dirty="0"/>
          </a:p>
        </p:txBody>
      </p:sp>
      <p:sp>
        <p:nvSpPr>
          <p:cNvPr id="58" name="TextBox 57"/>
          <p:cNvSpPr txBox="1"/>
          <p:nvPr/>
        </p:nvSpPr>
        <p:spPr>
          <a:xfrm>
            <a:off x="463208" y="3262697"/>
            <a:ext cx="1463040" cy="600164"/>
          </a:xfrm>
          <a:prstGeom prst="rect">
            <a:avLst/>
          </a:prstGeom>
          <a:solidFill>
            <a:srgbClr val="A50021"/>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marL="36000" algn="ctr">
              <a:defRPr sz="1100" b="1">
                <a:solidFill>
                  <a:schemeClr val="bg1"/>
                </a:solidFill>
                <a:latin typeface="Century Gothic" pitchFamily="34" charset="0"/>
                <a:cs typeface="Arial"/>
              </a:defRPr>
            </a:lvl1pPr>
          </a:lstStyle>
          <a:p>
            <a:r>
              <a:rPr lang="en-US" dirty="0"/>
              <a:t>International</a:t>
            </a:r>
          </a:p>
          <a:p>
            <a:r>
              <a:rPr lang="en-US" dirty="0" err="1"/>
              <a:t>Programmes</a:t>
            </a:r>
            <a:endParaRPr lang="en-US" dirty="0"/>
          </a:p>
          <a:p>
            <a:r>
              <a:rPr lang="en-US" dirty="0"/>
              <a:t>Department</a:t>
            </a:r>
          </a:p>
        </p:txBody>
      </p:sp>
      <p:sp>
        <p:nvSpPr>
          <p:cNvPr id="59" name="TextBox 58"/>
          <p:cNvSpPr txBox="1"/>
          <p:nvPr/>
        </p:nvSpPr>
        <p:spPr>
          <a:xfrm>
            <a:off x="463208" y="5107957"/>
            <a:ext cx="1463040" cy="457200"/>
          </a:xfrm>
          <a:prstGeom prst="rect">
            <a:avLst/>
          </a:prstGeom>
          <a:solidFill>
            <a:srgbClr val="A50021"/>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marL="36000" algn="ctr">
              <a:defRPr sz="1100" b="1">
                <a:solidFill>
                  <a:schemeClr val="bg1"/>
                </a:solidFill>
                <a:latin typeface="Century Gothic" pitchFamily="34" charset="0"/>
                <a:cs typeface="Arial"/>
              </a:defRPr>
            </a:lvl1pPr>
          </a:lstStyle>
          <a:p>
            <a:r>
              <a:rPr lang="en-US" dirty="0"/>
              <a:t>Marketing</a:t>
            </a:r>
          </a:p>
          <a:p>
            <a:r>
              <a:rPr lang="en-US" dirty="0"/>
              <a:t>Department</a:t>
            </a:r>
          </a:p>
        </p:txBody>
      </p:sp>
      <p:sp>
        <p:nvSpPr>
          <p:cNvPr id="60" name="TextBox 59"/>
          <p:cNvSpPr txBox="1"/>
          <p:nvPr/>
        </p:nvSpPr>
        <p:spPr>
          <a:xfrm>
            <a:off x="463208" y="4035199"/>
            <a:ext cx="1463040" cy="457200"/>
          </a:xfrm>
          <a:prstGeom prst="rect">
            <a:avLst/>
          </a:prstGeom>
          <a:solidFill>
            <a:srgbClr val="A50021"/>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marL="36000" algn="ctr">
              <a:defRPr sz="1100" b="1">
                <a:solidFill>
                  <a:schemeClr val="bg1"/>
                </a:solidFill>
                <a:latin typeface="Century Gothic" pitchFamily="34" charset="0"/>
                <a:cs typeface="Arial"/>
              </a:defRPr>
            </a:lvl1pPr>
          </a:lstStyle>
          <a:p>
            <a:r>
              <a:rPr lang="en-US" dirty="0"/>
              <a:t>Finance</a:t>
            </a:r>
          </a:p>
          <a:p>
            <a:r>
              <a:rPr lang="en-US" dirty="0"/>
              <a:t>Department</a:t>
            </a:r>
          </a:p>
        </p:txBody>
      </p:sp>
      <p:sp>
        <p:nvSpPr>
          <p:cNvPr id="61" name="TextBox 60"/>
          <p:cNvSpPr txBox="1"/>
          <p:nvPr/>
        </p:nvSpPr>
        <p:spPr>
          <a:xfrm>
            <a:off x="1483360" y="2697793"/>
            <a:ext cx="1097280" cy="457200"/>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100" b="1">
                <a:solidFill>
                  <a:schemeClr val="tx1">
                    <a:lumMod val="75000"/>
                    <a:lumOff val="25000"/>
                  </a:schemeClr>
                </a:solidFill>
                <a:latin typeface="Century Gothic" pitchFamily="34" charset="0"/>
                <a:cs typeface="Arial"/>
              </a:defRPr>
            </a:lvl1pPr>
          </a:lstStyle>
          <a:p>
            <a:r>
              <a:rPr lang="en-US" dirty="0"/>
              <a:t>Admissions </a:t>
            </a:r>
          </a:p>
          <a:p>
            <a:r>
              <a:rPr lang="en-US" dirty="0"/>
              <a:t>Department</a:t>
            </a:r>
          </a:p>
        </p:txBody>
      </p:sp>
      <p:sp>
        <p:nvSpPr>
          <p:cNvPr id="69" name="TextBox 68"/>
          <p:cNvSpPr txBox="1"/>
          <p:nvPr/>
        </p:nvSpPr>
        <p:spPr>
          <a:xfrm>
            <a:off x="7505550" y="5455261"/>
            <a:ext cx="1280160" cy="603504"/>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100" b="1">
                <a:solidFill>
                  <a:schemeClr val="tx1">
                    <a:lumMod val="75000"/>
                    <a:lumOff val="25000"/>
                  </a:schemeClr>
                </a:solidFill>
                <a:latin typeface="Century Gothic" pitchFamily="34" charset="0"/>
                <a:cs typeface="Arial"/>
              </a:defRPr>
            </a:lvl1pPr>
          </a:lstStyle>
          <a:p>
            <a:r>
              <a:rPr lang="en-US" dirty="0"/>
              <a:t>Disability Support</a:t>
            </a:r>
          </a:p>
          <a:p>
            <a:r>
              <a:rPr lang="en-US" dirty="0"/>
              <a:t>Centre</a:t>
            </a:r>
          </a:p>
        </p:txBody>
      </p:sp>
      <p:pic>
        <p:nvPicPr>
          <p:cNvPr id="72" name="Picture 10" descr="logoamcenglish.png"/>
          <p:cNvPicPr>
            <a:picLocks noChangeAspect="1"/>
          </p:cNvPicPr>
          <p:nvPr/>
        </p:nvPicPr>
        <p:blipFill>
          <a:blip r:embed="rId3" cstate="print"/>
          <a:srcRect/>
          <a:stretch>
            <a:fillRect/>
          </a:stretch>
        </p:blipFill>
        <p:spPr bwMode="auto">
          <a:xfrm>
            <a:off x="94590" y="6323720"/>
            <a:ext cx="1251325" cy="433793"/>
          </a:xfrm>
          <a:prstGeom prst="rect">
            <a:avLst/>
          </a:prstGeom>
          <a:noFill/>
          <a:ln w="9525">
            <a:noFill/>
            <a:miter lim="800000"/>
            <a:headEnd/>
            <a:tailEnd/>
          </a:ln>
        </p:spPr>
      </p:pic>
      <p:sp>
        <p:nvSpPr>
          <p:cNvPr id="103" name="TextBox 102"/>
          <p:cNvSpPr txBox="1"/>
          <p:nvPr/>
        </p:nvSpPr>
        <p:spPr>
          <a:xfrm>
            <a:off x="7333866" y="2102634"/>
            <a:ext cx="1463040" cy="600164"/>
          </a:xfrm>
          <a:prstGeom prst="rect">
            <a:avLst/>
          </a:prstGeom>
          <a:solidFill>
            <a:srgbClr val="A50021"/>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marL="36000" algn="ctr">
              <a:defRPr sz="1100" b="1">
                <a:solidFill>
                  <a:schemeClr val="bg1"/>
                </a:solidFill>
                <a:latin typeface="Century Gothic" pitchFamily="34" charset="0"/>
                <a:cs typeface="Arial"/>
              </a:defRPr>
            </a:lvl1pPr>
          </a:lstStyle>
          <a:p>
            <a:r>
              <a:rPr lang="en-US" dirty="0"/>
              <a:t>International </a:t>
            </a:r>
          </a:p>
          <a:p>
            <a:r>
              <a:rPr lang="en-US" dirty="0"/>
              <a:t>Partnerships</a:t>
            </a:r>
          </a:p>
          <a:p>
            <a:r>
              <a:rPr lang="en-US" dirty="0"/>
              <a:t>Office</a:t>
            </a:r>
          </a:p>
        </p:txBody>
      </p:sp>
      <p:sp>
        <p:nvSpPr>
          <p:cNvPr id="117" name="TextBox 116"/>
          <p:cNvSpPr txBox="1"/>
          <p:nvPr/>
        </p:nvSpPr>
        <p:spPr>
          <a:xfrm>
            <a:off x="5641700" y="5592878"/>
            <a:ext cx="1280160" cy="457200"/>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100" b="1">
                <a:solidFill>
                  <a:schemeClr val="tx1">
                    <a:lumMod val="75000"/>
                    <a:lumOff val="25000"/>
                  </a:schemeClr>
                </a:solidFill>
                <a:latin typeface="Century Gothic" pitchFamily="34" charset="0"/>
                <a:cs typeface="Arial"/>
              </a:defRPr>
            </a:lvl1pPr>
          </a:lstStyle>
          <a:p>
            <a:r>
              <a:rPr lang="en-US" dirty="0"/>
              <a:t>Student Life and </a:t>
            </a:r>
          </a:p>
          <a:p>
            <a:r>
              <a:rPr lang="en-US" dirty="0"/>
              <a:t>Alumni Office</a:t>
            </a:r>
          </a:p>
        </p:txBody>
      </p:sp>
      <p:sp>
        <p:nvSpPr>
          <p:cNvPr id="160" name="TextBox 159"/>
          <p:cNvSpPr txBox="1"/>
          <p:nvPr/>
        </p:nvSpPr>
        <p:spPr>
          <a:xfrm>
            <a:off x="3840056" y="3322019"/>
            <a:ext cx="1463040" cy="457200"/>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100" b="1">
                <a:solidFill>
                  <a:schemeClr val="tx1">
                    <a:lumMod val="75000"/>
                    <a:lumOff val="25000"/>
                  </a:schemeClr>
                </a:solidFill>
                <a:latin typeface="Century Gothic" pitchFamily="34" charset="0"/>
                <a:cs typeface="Arial"/>
              </a:defRPr>
            </a:lvl1pPr>
          </a:lstStyle>
          <a:p>
            <a:r>
              <a:rPr lang="en-US" dirty="0"/>
              <a:t>Deputy Director, Academic Affairs</a:t>
            </a:r>
          </a:p>
        </p:txBody>
      </p:sp>
      <p:sp>
        <p:nvSpPr>
          <p:cNvPr id="135" name="TextBox 134"/>
          <p:cNvSpPr txBox="1"/>
          <p:nvPr/>
        </p:nvSpPr>
        <p:spPr>
          <a:xfrm>
            <a:off x="2243284" y="3323097"/>
            <a:ext cx="1280160" cy="457200"/>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100" b="1">
                <a:solidFill>
                  <a:schemeClr val="tx1">
                    <a:lumMod val="75000"/>
                    <a:lumOff val="25000"/>
                  </a:schemeClr>
                </a:solidFill>
                <a:latin typeface="Century Gothic" pitchFamily="34" charset="0"/>
                <a:cs typeface="Arial"/>
              </a:defRPr>
            </a:lvl1pPr>
          </a:lstStyle>
          <a:p>
            <a:r>
              <a:rPr lang="en-US" dirty="0"/>
              <a:t>Head of Registries</a:t>
            </a:r>
          </a:p>
        </p:txBody>
      </p:sp>
      <p:sp>
        <p:nvSpPr>
          <p:cNvPr id="136" name="TextBox 135"/>
          <p:cNvSpPr txBox="1"/>
          <p:nvPr/>
        </p:nvSpPr>
        <p:spPr>
          <a:xfrm>
            <a:off x="463208" y="5712583"/>
            <a:ext cx="1463040" cy="274320"/>
          </a:xfrm>
          <a:prstGeom prst="rect">
            <a:avLst/>
          </a:prstGeom>
          <a:solidFill>
            <a:srgbClr val="A50021"/>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marL="36000" algn="ctr">
              <a:defRPr sz="1100" b="1">
                <a:solidFill>
                  <a:schemeClr val="bg1"/>
                </a:solidFill>
                <a:latin typeface="Century Gothic" pitchFamily="34" charset="0"/>
                <a:cs typeface="Arial"/>
              </a:defRPr>
            </a:lvl1pPr>
          </a:lstStyle>
          <a:p>
            <a:r>
              <a:rPr lang="en-US" dirty="0" smtClean="0"/>
              <a:t>Research Centre</a:t>
            </a:r>
            <a:endParaRPr lang="en-US" dirty="0"/>
          </a:p>
        </p:txBody>
      </p:sp>
      <p:sp>
        <p:nvSpPr>
          <p:cNvPr id="139" name="TextBox 138"/>
          <p:cNvSpPr txBox="1"/>
          <p:nvPr/>
        </p:nvSpPr>
        <p:spPr>
          <a:xfrm>
            <a:off x="7322670" y="1300034"/>
            <a:ext cx="1463040" cy="457200"/>
          </a:xfrm>
          <a:prstGeom prst="rect">
            <a:avLst/>
          </a:prstGeom>
          <a:solidFill>
            <a:srgbClr val="A50021"/>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marL="36000" algn="ctr">
              <a:defRPr sz="1100" b="1">
                <a:solidFill>
                  <a:schemeClr val="bg1"/>
                </a:solidFill>
                <a:latin typeface="Century Gothic" pitchFamily="34" charset="0"/>
                <a:cs typeface="Arial"/>
              </a:defRPr>
            </a:lvl1pPr>
          </a:lstStyle>
          <a:p>
            <a:r>
              <a:rPr lang="en-US" dirty="0" smtClean="0"/>
              <a:t>Data Protection </a:t>
            </a:r>
          </a:p>
          <a:p>
            <a:r>
              <a:rPr lang="en-US" dirty="0" smtClean="0"/>
              <a:t>Officer (DPO)</a:t>
            </a:r>
            <a:endParaRPr lang="en-US" dirty="0"/>
          </a:p>
        </p:txBody>
      </p:sp>
      <p:sp>
        <p:nvSpPr>
          <p:cNvPr id="140" name="TextBox 139"/>
          <p:cNvSpPr txBox="1"/>
          <p:nvPr/>
        </p:nvSpPr>
        <p:spPr>
          <a:xfrm>
            <a:off x="567157" y="2102634"/>
            <a:ext cx="1255151" cy="430887"/>
          </a:xfrm>
          <a:prstGeom prst="rect">
            <a:avLst/>
          </a:prstGeom>
          <a:solidFill>
            <a:srgbClr val="A50021"/>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marL="36000" algn="ctr">
              <a:defRPr sz="1100" b="1">
                <a:solidFill>
                  <a:schemeClr val="bg1"/>
                </a:solidFill>
                <a:latin typeface="Century Gothic" pitchFamily="34" charset="0"/>
                <a:cs typeface="Arial"/>
              </a:defRPr>
            </a:lvl1pPr>
          </a:lstStyle>
          <a:p>
            <a:r>
              <a:rPr lang="en-US" dirty="0" smtClean="0"/>
              <a:t>Head of </a:t>
            </a:r>
          </a:p>
          <a:p>
            <a:r>
              <a:rPr lang="en-US" dirty="0" smtClean="0"/>
              <a:t>Admissions Dpt</a:t>
            </a:r>
            <a:endParaRPr lang="en-US" dirty="0"/>
          </a:p>
        </p:txBody>
      </p:sp>
      <p:cxnSp>
        <p:nvCxnSpPr>
          <p:cNvPr id="153" name="Elbow Connector 152"/>
          <p:cNvCxnSpPr>
            <a:stCxn id="41" idx="1"/>
            <a:endCxn id="140" idx="1"/>
          </p:cNvCxnSpPr>
          <p:nvPr/>
        </p:nvCxnSpPr>
        <p:spPr>
          <a:xfrm rot="10800000" flipV="1">
            <a:off x="567158" y="1914954"/>
            <a:ext cx="3273323" cy="403124"/>
          </a:xfrm>
          <a:prstGeom prst="bentConnector3">
            <a:avLst>
              <a:gd name="adj1" fmla="val 106984"/>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162" name="Elbow Connector 161"/>
          <p:cNvCxnSpPr>
            <a:stCxn id="41" idx="1"/>
            <a:endCxn id="58" idx="1"/>
          </p:cNvCxnSpPr>
          <p:nvPr/>
        </p:nvCxnSpPr>
        <p:spPr>
          <a:xfrm rot="10800000" flipV="1">
            <a:off x="463208" y="1914953"/>
            <a:ext cx="3377272" cy="1647825"/>
          </a:xfrm>
          <a:prstGeom prst="bentConnector3">
            <a:avLst>
              <a:gd name="adj1" fmla="val 106769"/>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164" name="Elbow Connector 163"/>
          <p:cNvCxnSpPr>
            <a:stCxn id="41" idx="1"/>
            <a:endCxn id="60" idx="1"/>
          </p:cNvCxnSpPr>
          <p:nvPr/>
        </p:nvCxnSpPr>
        <p:spPr>
          <a:xfrm rot="10800000" flipV="1">
            <a:off x="463208" y="1914953"/>
            <a:ext cx="3377272" cy="2348845"/>
          </a:xfrm>
          <a:prstGeom prst="bentConnector3">
            <a:avLst>
              <a:gd name="adj1" fmla="val 106769"/>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166" name="Elbow Connector 165"/>
          <p:cNvCxnSpPr>
            <a:stCxn id="41" idx="1"/>
            <a:endCxn id="57" idx="1"/>
          </p:cNvCxnSpPr>
          <p:nvPr/>
        </p:nvCxnSpPr>
        <p:spPr>
          <a:xfrm rot="10800000" flipV="1">
            <a:off x="463208" y="1914954"/>
            <a:ext cx="3377272" cy="2885224"/>
          </a:xfrm>
          <a:prstGeom prst="bentConnector3">
            <a:avLst>
              <a:gd name="adj1" fmla="val 106769"/>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168" name="Elbow Connector 167"/>
          <p:cNvCxnSpPr>
            <a:stCxn id="41" idx="1"/>
            <a:endCxn id="59" idx="1"/>
          </p:cNvCxnSpPr>
          <p:nvPr/>
        </p:nvCxnSpPr>
        <p:spPr>
          <a:xfrm rot="10800000" flipV="1">
            <a:off x="463208" y="1914953"/>
            <a:ext cx="3377272" cy="3421603"/>
          </a:xfrm>
          <a:prstGeom prst="bentConnector3">
            <a:avLst>
              <a:gd name="adj1" fmla="val 106769"/>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170" name="Elbow Connector 169"/>
          <p:cNvCxnSpPr>
            <a:stCxn id="41" idx="1"/>
            <a:endCxn id="136" idx="1"/>
          </p:cNvCxnSpPr>
          <p:nvPr/>
        </p:nvCxnSpPr>
        <p:spPr>
          <a:xfrm rot="10800000" flipV="1">
            <a:off x="463208" y="1914953"/>
            <a:ext cx="3377272" cy="3934789"/>
          </a:xfrm>
          <a:prstGeom prst="bentConnector3">
            <a:avLst>
              <a:gd name="adj1" fmla="val 106769"/>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172" name="Elbow Connector 171"/>
          <p:cNvCxnSpPr>
            <a:stCxn id="41" idx="3"/>
            <a:endCxn id="103" idx="0"/>
          </p:cNvCxnSpPr>
          <p:nvPr/>
        </p:nvCxnSpPr>
        <p:spPr>
          <a:xfrm>
            <a:off x="5303520" y="1914954"/>
            <a:ext cx="2761866" cy="187680"/>
          </a:xfrm>
          <a:prstGeom prst="bentConnector2">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180" name="Elbow Connector 179"/>
          <p:cNvCxnSpPr>
            <a:stCxn id="41" idx="1"/>
            <a:endCxn id="6" idx="0"/>
          </p:cNvCxnSpPr>
          <p:nvPr/>
        </p:nvCxnSpPr>
        <p:spPr>
          <a:xfrm rot="10800000" flipV="1">
            <a:off x="2883364" y="1914954"/>
            <a:ext cx="957116" cy="187680"/>
          </a:xfrm>
          <a:prstGeom prst="bentConnector2">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2883364" y="3780297"/>
            <a:ext cx="0" cy="16756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stCxn id="41" idx="2"/>
            <a:endCxn id="21" idx="0"/>
          </p:cNvCxnSpPr>
          <p:nvPr/>
        </p:nvCxnSpPr>
        <p:spPr>
          <a:xfrm>
            <a:off x="4572000" y="2052114"/>
            <a:ext cx="0" cy="280431"/>
          </a:xfrm>
          <a:prstGeom prst="line">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197" name="Elbow Connector 196"/>
          <p:cNvCxnSpPr>
            <a:stCxn id="45" idx="2"/>
          </p:cNvCxnSpPr>
          <p:nvPr/>
        </p:nvCxnSpPr>
        <p:spPr>
          <a:xfrm rot="5400000">
            <a:off x="6075818" y="4683591"/>
            <a:ext cx="1983930" cy="291845"/>
          </a:xfrm>
          <a:prstGeom prst="bentConnector2">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0" name="Elbow Connector 199"/>
          <p:cNvCxnSpPr>
            <a:stCxn id="45" idx="2"/>
            <a:endCxn id="27" idx="3"/>
          </p:cNvCxnSpPr>
          <p:nvPr/>
        </p:nvCxnSpPr>
        <p:spPr>
          <a:xfrm rot="5400000">
            <a:off x="6369492" y="4389917"/>
            <a:ext cx="1396583" cy="291845"/>
          </a:xfrm>
          <a:prstGeom prst="bentConnector2">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3" name="Elbow Connector 202"/>
          <p:cNvCxnSpPr>
            <a:stCxn id="45" idx="2"/>
            <a:endCxn id="29" idx="3"/>
          </p:cNvCxnSpPr>
          <p:nvPr/>
        </p:nvCxnSpPr>
        <p:spPr>
          <a:xfrm rot="5400000">
            <a:off x="6657077" y="4102332"/>
            <a:ext cx="821412" cy="291845"/>
          </a:xfrm>
          <a:prstGeom prst="bentConnector2">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6" name="Elbow Connector 205"/>
          <p:cNvCxnSpPr>
            <a:stCxn id="45" idx="2"/>
            <a:endCxn id="32" idx="3"/>
          </p:cNvCxnSpPr>
          <p:nvPr/>
        </p:nvCxnSpPr>
        <p:spPr>
          <a:xfrm rot="5400000">
            <a:off x="6895320" y="3864089"/>
            <a:ext cx="344927" cy="291845"/>
          </a:xfrm>
          <a:prstGeom prst="bentConnector2">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9" name="Elbow Connector 208"/>
          <p:cNvCxnSpPr>
            <a:stCxn id="45" idx="2"/>
            <a:endCxn id="26" idx="1"/>
          </p:cNvCxnSpPr>
          <p:nvPr/>
        </p:nvCxnSpPr>
        <p:spPr>
          <a:xfrm rot="16200000" flipH="1">
            <a:off x="7101359" y="3949893"/>
            <a:ext cx="516536" cy="291845"/>
          </a:xfrm>
          <a:prstGeom prst="bentConnector2">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12" name="Elbow Connector 211"/>
          <p:cNvCxnSpPr>
            <a:stCxn id="45" idx="2"/>
            <a:endCxn id="28" idx="1"/>
          </p:cNvCxnSpPr>
          <p:nvPr/>
        </p:nvCxnSpPr>
        <p:spPr>
          <a:xfrm rot="16200000" flipH="1">
            <a:off x="6751044" y="4300208"/>
            <a:ext cx="1217166" cy="291845"/>
          </a:xfrm>
          <a:prstGeom prst="bentConnector2">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15" name="Elbow Connector 214"/>
          <p:cNvCxnSpPr>
            <a:stCxn id="45" idx="2"/>
          </p:cNvCxnSpPr>
          <p:nvPr/>
        </p:nvCxnSpPr>
        <p:spPr>
          <a:xfrm rot="16200000" flipH="1">
            <a:off x="6399895" y="4651357"/>
            <a:ext cx="1919465" cy="291845"/>
          </a:xfrm>
          <a:prstGeom prst="bentConnector2">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4571576" y="3779219"/>
            <a:ext cx="0" cy="17937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a:stCxn id="23" idx="0"/>
            <a:endCxn id="22" idx="2"/>
          </p:cNvCxnSpPr>
          <p:nvPr/>
        </p:nvCxnSpPr>
        <p:spPr>
          <a:xfrm flipV="1">
            <a:off x="4571576" y="4415792"/>
            <a:ext cx="0" cy="16631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a:stCxn id="24" idx="0"/>
            <a:endCxn id="23" idx="2"/>
          </p:cNvCxnSpPr>
          <p:nvPr/>
        </p:nvCxnSpPr>
        <p:spPr>
          <a:xfrm flipV="1">
            <a:off x="4571576" y="5039307"/>
            <a:ext cx="0" cy="304404"/>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30" name="Elbow Connector 229"/>
          <p:cNvCxnSpPr>
            <a:stCxn id="23" idx="2"/>
            <a:endCxn id="31" idx="3"/>
          </p:cNvCxnSpPr>
          <p:nvPr/>
        </p:nvCxnSpPr>
        <p:spPr>
          <a:xfrm rot="5400000">
            <a:off x="3966672" y="4550359"/>
            <a:ext cx="115957" cy="1093852"/>
          </a:xfrm>
          <a:prstGeom prst="bentConnector2">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33" name="Elbow Connector 232"/>
          <p:cNvCxnSpPr>
            <a:stCxn id="23" idx="1"/>
            <a:endCxn id="7" idx="3"/>
          </p:cNvCxnSpPr>
          <p:nvPr/>
        </p:nvCxnSpPr>
        <p:spPr>
          <a:xfrm rot="10800000">
            <a:off x="3477724" y="4176463"/>
            <a:ext cx="499492" cy="634245"/>
          </a:xfrm>
          <a:prstGeom prst="bentConnector3">
            <a:avLst>
              <a:gd name="adj1" fmla="val 50000"/>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36" name="Elbow Connector 235"/>
          <p:cNvCxnSpPr>
            <a:stCxn id="41" idx="3"/>
            <a:endCxn id="42" idx="0"/>
          </p:cNvCxnSpPr>
          <p:nvPr/>
        </p:nvCxnSpPr>
        <p:spPr>
          <a:xfrm>
            <a:off x="5303520" y="1914954"/>
            <a:ext cx="1073229" cy="187680"/>
          </a:xfrm>
          <a:prstGeom prst="bentConnector2">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243" name="Elbow Connector 242"/>
          <p:cNvCxnSpPr>
            <a:stCxn id="21" idx="3"/>
            <a:endCxn id="42" idx="2"/>
          </p:cNvCxnSpPr>
          <p:nvPr/>
        </p:nvCxnSpPr>
        <p:spPr>
          <a:xfrm flipV="1">
            <a:off x="5303520" y="2376954"/>
            <a:ext cx="1073229" cy="184191"/>
          </a:xfrm>
          <a:prstGeom prst="bentConnector2">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13" idx="1"/>
            <a:endCxn id="14" idx="0"/>
          </p:cNvCxnSpPr>
          <p:nvPr/>
        </p:nvCxnSpPr>
        <p:spPr>
          <a:xfrm rot="10800000" flipV="1">
            <a:off x="2019300" y="1065002"/>
            <a:ext cx="1638300" cy="235032"/>
          </a:xfrm>
          <a:prstGeom prst="bentConnector2">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90" name="Elbow Connector 89"/>
          <p:cNvCxnSpPr>
            <a:stCxn id="14" idx="3"/>
            <a:endCxn id="41" idx="0"/>
          </p:cNvCxnSpPr>
          <p:nvPr/>
        </p:nvCxnSpPr>
        <p:spPr>
          <a:xfrm>
            <a:off x="2842260" y="1528634"/>
            <a:ext cx="1729740" cy="249160"/>
          </a:xfrm>
          <a:prstGeom prst="bentConnector2">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95" name="Elbow Connector 94"/>
          <p:cNvCxnSpPr>
            <a:stCxn id="61" idx="1"/>
            <a:endCxn id="140" idx="2"/>
          </p:cNvCxnSpPr>
          <p:nvPr/>
        </p:nvCxnSpPr>
        <p:spPr>
          <a:xfrm rot="10800000">
            <a:off x="1194734" y="2533521"/>
            <a:ext cx="288627" cy="392872"/>
          </a:xfrm>
          <a:prstGeom prst="bentConnector2">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104" name="Elbow Connector 103"/>
          <p:cNvCxnSpPr>
            <a:stCxn id="21" idx="1"/>
            <a:endCxn id="61" idx="3"/>
          </p:cNvCxnSpPr>
          <p:nvPr/>
        </p:nvCxnSpPr>
        <p:spPr>
          <a:xfrm rot="10800000" flipV="1">
            <a:off x="2580640" y="2561145"/>
            <a:ext cx="1259840" cy="365248"/>
          </a:xfrm>
          <a:prstGeom prst="bentConnector3">
            <a:avLst>
              <a:gd name="adj1" fmla="val 50000"/>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a:stCxn id="135" idx="0"/>
          </p:cNvCxnSpPr>
          <p:nvPr/>
        </p:nvCxnSpPr>
        <p:spPr>
          <a:xfrm flipV="1">
            <a:off x="2883364" y="2376955"/>
            <a:ext cx="0" cy="946142"/>
          </a:xfrm>
          <a:prstGeom prst="line">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13" idx="2"/>
            <a:endCxn id="41" idx="0"/>
          </p:cNvCxnSpPr>
          <p:nvPr/>
        </p:nvCxnSpPr>
        <p:spPr>
          <a:xfrm>
            <a:off x="4572000" y="1247882"/>
            <a:ext cx="0" cy="529912"/>
          </a:xfrm>
          <a:prstGeom prst="line">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21" idx="1"/>
            <a:endCxn id="135" idx="3"/>
          </p:cNvCxnSpPr>
          <p:nvPr/>
        </p:nvCxnSpPr>
        <p:spPr>
          <a:xfrm rot="10800000" flipV="1">
            <a:off x="3523444" y="2561145"/>
            <a:ext cx="317036" cy="990552"/>
          </a:xfrm>
          <a:prstGeom prst="bentConnector3">
            <a:avLst>
              <a:gd name="adj1" fmla="val 50000"/>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5645229" y="2744314"/>
            <a:ext cx="1463040" cy="430887"/>
          </a:xfrm>
          <a:prstGeom prst="rect">
            <a:avLst/>
          </a:prstGeom>
          <a:solidFill>
            <a:schemeClr val="bg1">
              <a:lumMod val="85000"/>
            </a:schemeClr>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050">
                <a:solidFill>
                  <a:schemeClr val="tx1">
                    <a:lumMod val="75000"/>
                    <a:lumOff val="25000"/>
                  </a:schemeClr>
                </a:solidFill>
                <a:latin typeface="Century Gothic" pitchFamily="34" charset="0"/>
                <a:cs typeface="Arial"/>
              </a:defRPr>
            </a:lvl1pPr>
          </a:lstStyle>
          <a:p>
            <a:r>
              <a:rPr lang="en-US" sz="1100" b="1" dirty="0" smtClean="0"/>
              <a:t>Operations Manager</a:t>
            </a:r>
            <a:endParaRPr lang="en-US" sz="1100" b="1" dirty="0"/>
          </a:p>
        </p:txBody>
      </p:sp>
      <p:cxnSp>
        <p:nvCxnSpPr>
          <p:cNvPr id="110" name="Straight Connector 109"/>
          <p:cNvCxnSpPr>
            <a:stCxn id="160" idx="0"/>
            <a:endCxn id="21" idx="2"/>
          </p:cNvCxnSpPr>
          <p:nvPr/>
        </p:nvCxnSpPr>
        <p:spPr>
          <a:xfrm flipV="1">
            <a:off x="4571576" y="2789745"/>
            <a:ext cx="424" cy="532274"/>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13" name="Elbow Connector 112"/>
          <p:cNvCxnSpPr>
            <a:stCxn id="45" idx="1"/>
          </p:cNvCxnSpPr>
          <p:nvPr/>
        </p:nvCxnSpPr>
        <p:spPr>
          <a:xfrm rot="10800000">
            <a:off x="4572000" y="3132835"/>
            <a:ext cx="1069700" cy="573908"/>
          </a:xfrm>
          <a:prstGeom prst="bentConnector3">
            <a:avLst>
              <a:gd name="adj1" fmla="val 15273"/>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18" name="Elbow Connector 117"/>
          <p:cNvCxnSpPr>
            <a:stCxn id="91" idx="1"/>
          </p:cNvCxnSpPr>
          <p:nvPr/>
        </p:nvCxnSpPr>
        <p:spPr>
          <a:xfrm rot="10800000">
            <a:off x="5318607" y="2676968"/>
            <a:ext cx="326623" cy="282790"/>
          </a:xfrm>
          <a:prstGeom prst="bentConnector3">
            <a:avLst>
              <a:gd name="adj1" fmla="val 50000"/>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5645229" y="1300034"/>
            <a:ext cx="1463040" cy="457200"/>
          </a:xfrm>
          <a:prstGeom prst="rect">
            <a:avLst/>
          </a:prstGeom>
          <a:solidFill>
            <a:srgbClr val="A50021"/>
          </a:solidFill>
          <a:ln w="19050">
            <a:solidFill>
              <a:schemeClr val="tx1">
                <a:lumMod val="50000"/>
                <a:lumOff val="50000"/>
              </a:schemeClr>
            </a:solidFill>
          </a:ln>
          <a:effectLst/>
        </p:spPr>
        <p:style>
          <a:lnRef idx="2">
            <a:schemeClr val="accent1"/>
          </a:lnRef>
          <a:fillRef idx="1">
            <a:schemeClr val="lt1"/>
          </a:fillRef>
          <a:effectRef idx="0">
            <a:schemeClr val="accent1"/>
          </a:effectRef>
          <a:fontRef idx="minor">
            <a:schemeClr val="dk1"/>
          </a:fontRef>
        </p:style>
        <p:txBody>
          <a:bodyPr wrap="none" rtlCol="0" anchor="ctr">
            <a:spAutoFit/>
          </a:bodyPr>
          <a:lstStyle>
            <a:defPPr>
              <a:defRPr lang="en-US"/>
            </a:defPPr>
            <a:lvl1pPr marL="36000" algn="ctr">
              <a:defRPr sz="1100" b="1">
                <a:solidFill>
                  <a:schemeClr val="bg1"/>
                </a:solidFill>
                <a:latin typeface="Century Gothic" pitchFamily="34" charset="0"/>
                <a:cs typeface="Arial"/>
              </a:defRPr>
            </a:lvl1pPr>
          </a:lstStyle>
          <a:p>
            <a:r>
              <a:rPr lang="en-US" dirty="0" smtClean="0"/>
              <a:t>Legal Services</a:t>
            </a:r>
            <a:endParaRPr lang="en-US" dirty="0"/>
          </a:p>
        </p:txBody>
      </p:sp>
      <p:cxnSp>
        <p:nvCxnSpPr>
          <p:cNvPr id="128" name="Elbow Connector 127"/>
          <p:cNvCxnSpPr>
            <a:stCxn id="13" idx="2"/>
            <a:endCxn id="127" idx="1"/>
          </p:cNvCxnSpPr>
          <p:nvPr/>
        </p:nvCxnSpPr>
        <p:spPr>
          <a:xfrm rot="16200000" flipH="1">
            <a:off x="4968238" y="851643"/>
            <a:ext cx="280752" cy="1073229"/>
          </a:xfrm>
          <a:prstGeom prst="bentConnector2">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127" idx="3"/>
            <a:endCxn id="139" idx="1"/>
          </p:cNvCxnSpPr>
          <p:nvPr/>
        </p:nvCxnSpPr>
        <p:spPr>
          <a:xfrm>
            <a:off x="7108269" y="1528634"/>
            <a:ext cx="214401" cy="0"/>
          </a:xfrm>
          <a:prstGeom prst="line">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0806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0"/>
            <a:ext cx="9144000" cy="770562"/>
            <a:chOff x="0" y="0"/>
            <a:chExt cx="9144000" cy="770562"/>
          </a:xfrm>
        </p:grpSpPr>
        <p:sp>
          <p:nvSpPr>
            <p:cNvPr id="19" name="Rectangle 18"/>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descr="IMG_9750.jpg"/>
          <p:cNvPicPr>
            <a:picLocks noChangeAspect="1"/>
          </p:cNvPicPr>
          <p:nvPr/>
        </p:nvPicPr>
        <p:blipFill>
          <a:blip r:embed="rId2"/>
          <a:stretch>
            <a:fillRect/>
          </a:stretch>
        </p:blipFill>
        <p:spPr>
          <a:xfrm>
            <a:off x="1" y="0"/>
            <a:ext cx="4577715" cy="6858000"/>
          </a:xfrm>
          <a:prstGeom prst="rect">
            <a:avLst/>
          </a:prstGeom>
        </p:spPr>
      </p:pic>
      <p:sp>
        <p:nvSpPr>
          <p:cNvPr id="28" name="Title 1"/>
          <p:cNvSpPr txBox="1">
            <a:spLocks/>
          </p:cNvSpPr>
          <p:nvPr/>
        </p:nvSpPr>
        <p:spPr bwMode="auto">
          <a:xfrm>
            <a:off x="4717658" y="109863"/>
            <a:ext cx="4064180" cy="547687"/>
          </a:xfrm>
          <a:prstGeom prst="rect">
            <a:avLst/>
          </a:prstGeom>
          <a:noFill/>
          <a:ln w="9525">
            <a:noFill/>
            <a:miter lim="800000"/>
            <a:headEnd/>
            <a:tailEnd/>
          </a:ln>
        </p:spPr>
        <p:txBody>
          <a:bodyPr anchor="ctr"/>
          <a:lstStyle/>
          <a:p>
            <a:pPr>
              <a:defRPr/>
            </a:pPr>
            <a:r>
              <a:rPr lang="el-GR" sz="2400" kern="0" dirty="0" smtClean="0">
                <a:solidFill>
                  <a:schemeClr val="bg1"/>
                </a:solidFill>
                <a:latin typeface="Century Gothic" pitchFamily="34" charset="0"/>
                <a:cs typeface="Tahoma" pitchFamily="34" charset="0"/>
              </a:rPr>
              <a:t>ΥΠΟΣΤΗΡΙΞΗ ΦΟΙΤΗΤΩΝ &amp; ΜΑΘΗΣΙΑΚΗ ΕΜΠΕΙΡΙΑ</a:t>
            </a:r>
            <a:endParaRPr lang="en-US" sz="2400" kern="0" dirty="0">
              <a:solidFill>
                <a:schemeClr val="bg1"/>
              </a:solidFill>
              <a:latin typeface="Century Gothic" pitchFamily="34" charset="0"/>
              <a:cs typeface="Tahoma" pitchFamily="34" charset="0"/>
            </a:endParaRPr>
          </a:p>
        </p:txBody>
      </p:sp>
      <p:pic>
        <p:nvPicPr>
          <p:cNvPr id="36" name="Picture 28" descr="W:\temp\ling\ppt\new_layout\cir06.png"/>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3360542" y="1084327"/>
            <a:ext cx="2415615" cy="2411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27" descr="D:\goanimate\ppt\new_layout\cir07.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05987" y="2587847"/>
            <a:ext cx="2365375" cy="236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28" descr="W:\temp\ling\ppt\new_layout\cir06.png"/>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6290005" y="1507171"/>
            <a:ext cx="2165229" cy="2161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57" name="Picture 28" descr="D:\goanimate\ppt\new_layout\cir08.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902590" y="1607608"/>
            <a:ext cx="2178050" cy="217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58" name="Picture 27" descr="D:\goanimate\ppt\new_layout\cir07.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17091" y="2348970"/>
            <a:ext cx="2365375" cy="236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Title 1"/>
          <p:cNvSpPr txBox="1">
            <a:spLocks noChangeArrowheads="1"/>
          </p:cNvSpPr>
          <p:nvPr/>
        </p:nvSpPr>
        <p:spPr bwMode="auto">
          <a:xfrm rot="2442604">
            <a:off x="7059886" y="3107750"/>
            <a:ext cx="1929724"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l-GR" sz="1400" b="1" dirty="0" smtClean="0">
                <a:solidFill>
                  <a:schemeClr val="bg1"/>
                </a:solidFill>
                <a:latin typeface="Century Gothic" pitchFamily="34" charset="0"/>
                <a:ea typeface="PMingLiU" charset="0"/>
                <a:cs typeface="PMingLiU" charset="0"/>
              </a:rPr>
              <a:t>ΚΕΝΤΡΟ ΣΥΜΒΟΥΛΕΥΤΙΚΗΣ</a:t>
            </a:r>
            <a:endParaRPr lang="en-US" sz="1400" dirty="0">
              <a:solidFill>
                <a:schemeClr val="bg1"/>
              </a:solidFill>
              <a:latin typeface="Century Gothic" pitchFamily="34" charset="0"/>
              <a:ea typeface="PMingLiU" charset="0"/>
              <a:cs typeface="PMingLiU" charset="0"/>
            </a:endParaRPr>
          </a:p>
        </p:txBody>
      </p:sp>
      <p:sp>
        <p:nvSpPr>
          <p:cNvPr id="45060" name="Title 1"/>
          <p:cNvSpPr txBox="1">
            <a:spLocks noChangeArrowheads="1"/>
          </p:cNvSpPr>
          <p:nvPr/>
        </p:nvSpPr>
        <p:spPr bwMode="auto">
          <a:xfrm rot="20760000">
            <a:off x="5114783" y="2178451"/>
            <a:ext cx="1600200"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l-GR" sz="1400" b="1" dirty="0" smtClean="0">
                <a:solidFill>
                  <a:schemeClr val="bg1"/>
                </a:solidFill>
                <a:latin typeface="Century Gothic" pitchFamily="34" charset="0"/>
                <a:ea typeface="PMingLiU" charset="0"/>
                <a:cs typeface="PMingLiU" charset="0"/>
              </a:rPr>
              <a:t>ΚΕΝΤΡΟ ΑΚΑΔΗΜΑΪΚΗΣ ΥΠΟΣΤΗΡΙΞΗΣ</a:t>
            </a:r>
            <a:endParaRPr lang="en-US" sz="1400" dirty="0">
              <a:solidFill>
                <a:schemeClr val="bg1"/>
              </a:solidFill>
              <a:latin typeface="Century Gothic" pitchFamily="34" charset="0"/>
              <a:ea typeface="PMingLiU" charset="0"/>
              <a:cs typeface="PMingLiU" charset="0"/>
            </a:endParaRPr>
          </a:p>
        </p:txBody>
      </p:sp>
      <p:pic>
        <p:nvPicPr>
          <p:cNvPr id="45067" name="Picture 28" descr="W:\temp\ling\ppt\new_layout\cir06.png"/>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5054991" y="2887133"/>
            <a:ext cx="2657475" cy="2652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8" name="Title 1"/>
          <p:cNvSpPr txBox="1">
            <a:spLocks noChangeArrowheads="1"/>
          </p:cNvSpPr>
          <p:nvPr/>
        </p:nvSpPr>
        <p:spPr bwMode="auto">
          <a:xfrm>
            <a:off x="5496962" y="3827934"/>
            <a:ext cx="173096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l-GR" sz="1400" b="1" dirty="0" smtClean="0">
                <a:solidFill>
                  <a:schemeClr val="bg1"/>
                </a:solidFill>
                <a:latin typeface="Century Gothic" pitchFamily="34" charset="0"/>
                <a:ea typeface="PMingLiU" charset="0"/>
                <a:cs typeface="PMingLiU" charset="0"/>
              </a:rPr>
              <a:t>ΚΕΝΤΡΟ ΕΚΜΑΘΗΣΗΣ ΑΓΓΛΙΚΗΣ ΓΛΩΣΣΑΣ</a:t>
            </a:r>
            <a:endParaRPr lang="en-US" sz="1400" b="1" dirty="0">
              <a:solidFill>
                <a:schemeClr val="bg1"/>
              </a:solidFill>
              <a:latin typeface="Century Gothic" pitchFamily="34" charset="0"/>
              <a:ea typeface="PMingLiU" charset="0"/>
              <a:cs typeface="PMingLiU" charset="0"/>
            </a:endParaRPr>
          </a:p>
        </p:txBody>
      </p:sp>
      <p:pic>
        <p:nvPicPr>
          <p:cNvPr id="45070" name="Picture 8" descr="st_043"/>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5512191" y="4634972"/>
            <a:ext cx="2454275" cy="213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rot="1088645">
            <a:off x="7086905" y="1733843"/>
            <a:ext cx="901209" cy="523220"/>
          </a:xfrm>
          <a:prstGeom prst="rect">
            <a:avLst/>
          </a:prstGeom>
          <a:noFill/>
        </p:spPr>
        <p:txBody>
          <a:bodyPr wrap="none" rtlCol="0">
            <a:spAutoFit/>
          </a:bodyPr>
          <a:lstStyle/>
          <a:p>
            <a:pPr algn="ctr"/>
            <a:r>
              <a:rPr lang="en-US" sz="1400" b="1" dirty="0" smtClean="0">
                <a:solidFill>
                  <a:schemeClr val="bg1"/>
                </a:solidFill>
                <a:latin typeface="Century Gothic" pitchFamily="34" charset="0"/>
                <a:ea typeface="PMingLiU" charset="0"/>
                <a:cs typeface="PMingLiU" charset="0"/>
              </a:rPr>
              <a:t>CAREER </a:t>
            </a:r>
          </a:p>
          <a:p>
            <a:pPr algn="ctr"/>
            <a:r>
              <a:rPr lang="en-US" sz="1400" b="1" dirty="0" smtClean="0">
                <a:solidFill>
                  <a:schemeClr val="bg1"/>
                </a:solidFill>
                <a:latin typeface="Century Gothic" pitchFamily="34" charset="0"/>
                <a:ea typeface="PMingLiU" charset="0"/>
                <a:cs typeface="PMingLiU" charset="0"/>
              </a:rPr>
              <a:t>OFFICE</a:t>
            </a:r>
            <a:endParaRPr lang="en-US" sz="1400" b="1" dirty="0">
              <a:solidFill>
                <a:schemeClr val="bg1"/>
              </a:solidFill>
              <a:latin typeface="Century Gothic" pitchFamily="34" charset="0"/>
              <a:ea typeface="PMingLiU" charset="0"/>
              <a:cs typeface="PMingLiU" charset="0"/>
            </a:endParaRPr>
          </a:p>
        </p:txBody>
      </p:sp>
      <p:sp>
        <p:nvSpPr>
          <p:cNvPr id="4" name="TextBox 3"/>
          <p:cNvSpPr txBox="1"/>
          <p:nvPr/>
        </p:nvSpPr>
        <p:spPr>
          <a:xfrm>
            <a:off x="3684145" y="3257323"/>
            <a:ext cx="1521570" cy="738664"/>
          </a:xfrm>
          <a:prstGeom prst="rect">
            <a:avLst/>
          </a:prstGeom>
          <a:noFill/>
        </p:spPr>
        <p:txBody>
          <a:bodyPr wrap="none" rtlCol="0">
            <a:spAutoFit/>
          </a:bodyPr>
          <a:lstStyle/>
          <a:p>
            <a:pPr algn="ctr"/>
            <a:r>
              <a:rPr lang="el-GR" sz="1400" b="1" dirty="0" smtClean="0">
                <a:solidFill>
                  <a:schemeClr val="bg1"/>
                </a:solidFill>
                <a:latin typeface="Century Gothic" pitchFamily="34" charset="0"/>
                <a:ea typeface="PMingLiU" charset="0"/>
                <a:cs typeface="PMingLiU" charset="0"/>
              </a:rPr>
              <a:t>ΠΡΟΣΩΠΙΚΟΙ </a:t>
            </a:r>
          </a:p>
          <a:p>
            <a:pPr algn="ctr"/>
            <a:r>
              <a:rPr lang="el-GR" sz="1400" b="1" dirty="0" smtClean="0">
                <a:solidFill>
                  <a:schemeClr val="bg1"/>
                </a:solidFill>
                <a:latin typeface="Century Gothic" pitchFamily="34" charset="0"/>
                <a:ea typeface="PMingLiU" charset="0"/>
                <a:cs typeface="PMingLiU" charset="0"/>
              </a:rPr>
              <a:t>ΑΚΑΔΗΜΑΪΚΟΙ </a:t>
            </a:r>
          </a:p>
          <a:p>
            <a:pPr algn="ctr"/>
            <a:r>
              <a:rPr lang="el-GR" sz="1400" b="1" dirty="0" smtClean="0">
                <a:solidFill>
                  <a:schemeClr val="bg1"/>
                </a:solidFill>
                <a:latin typeface="Century Gothic" pitchFamily="34" charset="0"/>
                <a:ea typeface="PMingLiU" charset="0"/>
                <a:cs typeface="PMingLiU" charset="0"/>
              </a:rPr>
              <a:t>ΣΥΜΒΟΥΛΟΙ</a:t>
            </a:r>
            <a:endParaRPr lang="en-US" sz="1400" b="1" dirty="0">
              <a:solidFill>
                <a:schemeClr val="bg1"/>
              </a:solidFill>
              <a:latin typeface="Century Gothic" pitchFamily="34" charset="0"/>
              <a:ea typeface="PMingLiU" charset="0"/>
              <a:cs typeface="PMingLiU" charset="0"/>
            </a:endParaRPr>
          </a:p>
        </p:txBody>
      </p:sp>
      <p:sp>
        <p:nvSpPr>
          <p:cNvPr id="37" name="TextBox 36"/>
          <p:cNvSpPr txBox="1"/>
          <p:nvPr/>
        </p:nvSpPr>
        <p:spPr>
          <a:xfrm rot="19472971">
            <a:off x="3343179" y="1730533"/>
            <a:ext cx="2122697" cy="738664"/>
          </a:xfrm>
          <a:prstGeom prst="rect">
            <a:avLst/>
          </a:prstGeom>
          <a:noFill/>
        </p:spPr>
        <p:txBody>
          <a:bodyPr wrap="none" rtlCol="0">
            <a:spAutoFit/>
          </a:bodyPr>
          <a:lstStyle/>
          <a:p>
            <a:pPr algn="ctr"/>
            <a:r>
              <a:rPr lang="el-GR" sz="1400" b="1" dirty="0" smtClean="0">
                <a:solidFill>
                  <a:schemeClr val="bg1"/>
                </a:solidFill>
                <a:latin typeface="Century Gothic" pitchFamily="34" charset="0"/>
                <a:ea typeface="PMingLiU" charset="0"/>
                <a:cs typeface="PMingLiU" charset="0"/>
              </a:rPr>
              <a:t>ΓΡΑΦΕΙΟ ΦΟΙΤΗΤΙΚΩΝ </a:t>
            </a:r>
          </a:p>
          <a:p>
            <a:pPr algn="ctr"/>
            <a:r>
              <a:rPr lang="el-GR" sz="1400" b="1" dirty="0" smtClean="0">
                <a:solidFill>
                  <a:schemeClr val="bg1"/>
                </a:solidFill>
                <a:latin typeface="Century Gothic" pitchFamily="34" charset="0"/>
                <a:ea typeface="PMingLiU" charset="0"/>
                <a:cs typeface="PMingLiU" charset="0"/>
              </a:rPr>
              <a:t>ΥΠΟΘΕΣΕΩΝ </a:t>
            </a:r>
          </a:p>
          <a:p>
            <a:pPr algn="ctr"/>
            <a:r>
              <a:rPr lang="el-GR" sz="1400" b="1" dirty="0" smtClean="0">
                <a:solidFill>
                  <a:schemeClr val="bg1"/>
                </a:solidFill>
                <a:latin typeface="Century Gothic" pitchFamily="34" charset="0"/>
                <a:ea typeface="PMingLiU" charset="0"/>
                <a:cs typeface="PMingLiU" charset="0"/>
              </a:rPr>
              <a:t>&amp; ΑΠΟΦΟΙΤΩΝ</a:t>
            </a:r>
            <a:endParaRPr lang="en-US" sz="1400" b="1" dirty="0">
              <a:solidFill>
                <a:schemeClr val="bg1"/>
              </a:solidFill>
              <a:latin typeface="Century Gothic" pitchFamily="34" charset="0"/>
              <a:ea typeface="PMingLiU" charset="0"/>
              <a:cs typeface="PMingLiU" charset="0"/>
            </a:endParaRPr>
          </a:p>
        </p:txBody>
      </p:sp>
      <p:sp>
        <p:nvSpPr>
          <p:cNvPr id="38" name="Title 1"/>
          <p:cNvSpPr txBox="1">
            <a:spLocks noChangeArrowheads="1"/>
          </p:cNvSpPr>
          <p:nvPr/>
        </p:nvSpPr>
        <p:spPr bwMode="auto">
          <a:xfrm>
            <a:off x="191951" y="3495610"/>
            <a:ext cx="2633442" cy="3183670"/>
          </a:xfrm>
          <a:prstGeom prst="rect">
            <a:avLst/>
          </a:prstGeom>
          <a:solidFill>
            <a:srgbClr val="C00000">
              <a:alpha val="72000"/>
            </a:srgb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marL="285750" indent="-285750" eaLnBrk="1" hangingPunct="1">
              <a:buFont typeface="Century Gothic" pitchFamily="34" charset="0"/>
              <a:buChar char="►"/>
            </a:pPr>
            <a:r>
              <a:rPr lang="el-GR" sz="1600" b="1" dirty="0" smtClean="0">
                <a:solidFill>
                  <a:schemeClr val="bg1"/>
                </a:solidFill>
                <a:latin typeface="Century Gothic" pitchFamily="34" charset="0"/>
                <a:ea typeface="PMingLiU" charset="0"/>
                <a:cs typeface="PMingLiU" charset="0"/>
              </a:rPr>
              <a:t>Εκπρόσωποι Φοιτητών</a:t>
            </a:r>
            <a:endParaRPr lang="en-US" sz="1600" b="1" dirty="0" smtClean="0">
              <a:solidFill>
                <a:schemeClr val="bg1"/>
              </a:solidFill>
              <a:latin typeface="Century Gothic" pitchFamily="34" charset="0"/>
              <a:ea typeface="PMingLiU" charset="0"/>
              <a:cs typeface="PMingLiU" charset="0"/>
            </a:endParaRPr>
          </a:p>
          <a:p>
            <a:pPr marL="285750" indent="-285750" eaLnBrk="1" hangingPunct="1">
              <a:buFont typeface="Century Gothic" pitchFamily="34" charset="0"/>
              <a:buChar char="►"/>
            </a:pPr>
            <a:r>
              <a:rPr lang="el-GR" sz="1600" b="1" dirty="0" smtClean="0">
                <a:solidFill>
                  <a:schemeClr val="bg1"/>
                </a:solidFill>
                <a:latin typeface="Century Gothic" pitchFamily="34" charset="0"/>
                <a:ea typeface="PMingLiU" charset="0"/>
                <a:cs typeface="PMingLiU" charset="0"/>
              </a:rPr>
              <a:t>Επιτροπές Φοιτητών</a:t>
            </a:r>
          </a:p>
          <a:p>
            <a:pPr marL="285750" indent="-285750" eaLnBrk="1" hangingPunct="1"/>
            <a:r>
              <a:rPr lang="el-GR" sz="1600" b="1" dirty="0" smtClean="0">
                <a:solidFill>
                  <a:schemeClr val="bg1"/>
                </a:solidFill>
                <a:latin typeface="Century Gothic" pitchFamily="34" charset="0"/>
                <a:ea typeface="PMingLiU" charset="0"/>
                <a:cs typeface="PMingLiU" charset="0"/>
              </a:rPr>
              <a:t>     </a:t>
            </a:r>
            <a:r>
              <a:rPr lang="en-US" sz="1600" b="1" dirty="0" smtClean="0">
                <a:solidFill>
                  <a:schemeClr val="bg1"/>
                </a:solidFill>
                <a:latin typeface="Century Gothic" pitchFamily="34" charset="0"/>
                <a:ea typeface="PMingLiU" charset="0"/>
                <a:cs typeface="PMingLiU" charset="0"/>
              </a:rPr>
              <a:t>-</a:t>
            </a:r>
            <a:r>
              <a:rPr lang="el-GR" sz="1600" b="1" dirty="0" smtClean="0">
                <a:solidFill>
                  <a:schemeClr val="bg1"/>
                </a:solidFill>
                <a:latin typeface="Century Gothic" pitchFamily="34" charset="0"/>
                <a:ea typeface="PMingLiU" charset="0"/>
                <a:cs typeface="PMingLiU" charset="0"/>
              </a:rPr>
              <a:t>Καθηγητών</a:t>
            </a:r>
            <a:endParaRPr lang="en-US" sz="1600" b="1" dirty="0" smtClean="0">
              <a:solidFill>
                <a:schemeClr val="bg1"/>
              </a:solidFill>
              <a:latin typeface="Century Gothic" pitchFamily="34" charset="0"/>
              <a:ea typeface="PMingLiU" charset="0"/>
              <a:cs typeface="PMingLiU" charset="0"/>
            </a:endParaRPr>
          </a:p>
          <a:p>
            <a:pPr marL="285750" indent="-285750" eaLnBrk="1" hangingPunct="1">
              <a:buFont typeface="Century Gothic" pitchFamily="34" charset="0"/>
              <a:buChar char="►"/>
            </a:pPr>
            <a:r>
              <a:rPr lang="el-GR" sz="1600" b="1" dirty="0" smtClean="0">
                <a:solidFill>
                  <a:schemeClr val="bg1"/>
                </a:solidFill>
                <a:latin typeface="Century Gothic" pitchFamily="34" charset="0"/>
                <a:ea typeface="PMingLiU" charset="0"/>
                <a:cs typeface="PMingLiU" charset="0"/>
              </a:rPr>
              <a:t>Αξιολόγηση Μαθημάτων</a:t>
            </a:r>
            <a:endParaRPr lang="en-US" sz="1600" b="1" dirty="0" smtClean="0">
              <a:solidFill>
                <a:schemeClr val="bg1"/>
              </a:solidFill>
              <a:latin typeface="Century Gothic" pitchFamily="34" charset="0"/>
              <a:ea typeface="PMingLiU" charset="0"/>
              <a:cs typeface="PMingLiU" charset="0"/>
            </a:endParaRPr>
          </a:p>
          <a:p>
            <a:pPr marL="285750" indent="-285750" eaLnBrk="1" hangingPunct="1">
              <a:buFont typeface="Century Gothic" pitchFamily="34" charset="0"/>
              <a:buChar char="►"/>
            </a:pPr>
            <a:r>
              <a:rPr lang="el-GR" sz="1600" b="1" dirty="0" smtClean="0">
                <a:solidFill>
                  <a:schemeClr val="bg1"/>
                </a:solidFill>
                <a:latin typeface="Century Gothic" pitchFamily="34" charset="0"/>
                <a:ea typeface="PMingLiU" charset="0"/>
                <a:cs typeface="PMingLiU" charset="0"/>
              </a:rPr>
              <a:t>Προσωπικοί Ακαδημαϊκοί Σύμβουλοι</a:t>
            </a:r>
            <a:endParaRPr lang="en-US" sz="1600" b="1" dirty="0" smtClean="0">
              <a:solidFill>
                <a:schemeClr val="bg1"/>
              </a:solidFill>
              <a:latin typeface="Century Gothic" pitchFamily="34" charset="0"/>
              <a:ea typeface="PMingLiU" charset="0"/>
              <a:cs typeface="PMingLiU" charset="0"/>
            </a:endParaRPr>
          </a:p>
          <a:p>
            <a:pPr marL="285750" indent="-285750" eaLnBrk="1" hangingPunct="1">
              <a:buFont typeface="Century Gothic" pitchFamily="34" charset="0"/>
              <a:buChar char="►"/>
            </a:pPr>
            <a:r>
              <a:rPr lang="el-GR" sz="1600" b="1" dirty="0" smtClean="0">
                <a:solidFill>
                  <a:schemeClr val="bg1"/>
                </a:solidFill>
                <a:latin typeface="Century Gothic" pitchFamily="34" charset="0"/>
                <a:ea typeface="PMingLiU" charset="0"/>
                <a:cs typeface="PMingLiU" charset="0"/>
              </a:rPr>
              <a:t>Λίστες </a:t>
            </a:r>
            <a:r>
              <a:rPr lang="el-GR" sz="1600" b="1" dirty="0" err="1" smtClean="0">
                <a:solidFill>
                  <a:schemeClr val="bg1"/>
                </a:solidFill>
                <a:latin typeface="Century Gothic" pitchFamily="34" charset="0"/>
                <a:ea typeface="PMingLiU" charset="0"/>
                <a:cs typeface="PMingLiU" charset="0"/>
              </a:rPr>
              <a:t>Ομοτίμων</a:t>
            </a:r>
            <a:endParaRPr lang="en-US" sz="1600" b="1" dirty="0" smtClean="0">
              <a:solidFill>
                <a:schemeClr val="bg1"/>
              </a:solidFill>
              <a:latin typeface="Century Gothic" pitchFamily="34" charset="0"/>
              <a:ea typeface="PMingLiU" charset="0"/>
              <a:cs typeface="PMingLiU" charset="0"/>
            </a:endParaRPr>
          </a:p>
          <a:p>
            <a:pPr marL="285750" indent="-285750" eaLnBrk="1" hangingPunct="1">
              <a:buFont typeface="Century Gothic" pitchFamily="34" charset="0"/>
              <a:buChar char="►"/>
            </a:pPr>
            <a:r>
              <a:rPr lang="en-US" sz="1600" b="1" dirty="0" smtClean="0">
                <a:solidFill>
                  <a:schemeClr val="bg1"/>
                </a:solidFill>
                <a:latin typeface="Century Gothic" pitchFamily="34" charset="0"/>
                <a:ea typeface="PMingLiU" charset="0"/>
                <a:cs typeface="PMingLiU" charset="0"/>
              </a:rPr>
              <a:t>Open door Policy</a:t>
            </a:r>
            <a:endParaRPr lang="en-US" sz="1600" b="1" dirty="0">
              <a:solidFill>
                <a:schemeClr val="bg1"/>
              </a:solidFill>
              <a:latin typeface="Century Gothic" pitchFamily="34" charset="0"/>
              <a:ea typeface="PMingLiU" charset="0"/>
              <a:cs typeface="PMingLiU" charset="0"/>
            </a:endParaRPr>
          </a:p>
        </p:txBody>
      </p:sp>
    </p:spTree>
    <p:extLst>
      <p:ext uri="{BB962C8B-B14F-4D97-AF65-F5344CB8AC3E}">
        <p14:creationId xmlns:p14="http://schemas.microsoft.com/office/powerpoint/2010/main" val="7175338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0"/>
            <a:ext cx="9144000" cy="770562"/>
            <a:chOff x="0" y="0"/>
            <a:chExt cx="9144000" cy="770562"/>
          </a:xfrm>
        </p:grpSpPr>
        <p:sp>
          <p:nvSpPr>
            <p:cNvPr id="24" name="Rectangle 23"/>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747" name="Picture 8" descr="DIAS gy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782" y="1045718"/>
            <a:ext cx="2813050" cy="178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8" name="Picture 10" descr="_MG_412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91241" y="1045718"/>
            <a:ext cx="2681113" cy="178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11" descr="_MG_951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03175" y="1045718"/>
            <a:ext cx="2690812" cy="179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txBox="1">
            <a:spLocks noChangeArrowheads="1"/>
          </p:cNvSpPr>
          <p:nvPr/>
        </p:nvSpPr>
        <p:spPr bwMode="auto">
          <a:xfrm>
            <a:off x="916111" y="5022874"/>
            <a:ext cx="1142892" cy="50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r>
              <a:rPr lang="en-US" sz="1400" b="1" dirty="0">
                <a:solidFill>
                  <a:srgbClr val="404040"/>
                </a:solidFill>
                <a:latin typeface="Century Gothic" pitchFamily="34" charset="0"/>
                <a:ea typeface="PMingLiU" charset="0"/>
                <a:cs typeface="PMingLiU" charset="0"/>
              </a:rPr>
              <a:t>Facebook</a:t>
            </a:r>
          </a:p>
        </p:txBody>
      </p:sp>
      <p:sp>
        <p:nvSpPr>
          <p:cNvPr id="14" name="Title 1"/>
          <p:cNvSpPr txBox="1">
            <a:spLocks noChangeArrowheads="1"/>
          </p:cNvSpPr>
          <p:nvPr/>
        </p:nvSpPr>
        <p:spPr bwMode="auto">
          <a:xfrm>
            <a:off x="885288" y="5814013"/>
            <a:ext cx="914313"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r>
              <a:rPr lang="en-US" sz="1400" b="1" dirty="0">
                <a:solidFill>
                  <a:srgbClr val="404040"/>
                </a:solidFill>
                <a:latin typeface="Century Gothic" pitchFamily="34" charset="0"/>
                <a:ea typeface="PMingLiU" charset="0"/>
                <a:cs typeface="PMingLiU" charset="0"/>
              </a:rPr>
              <a:t>Twitter</a:t>
            </a:r>
          </a:p>
        </p:txBody>
      </p:sp>
      <p:sp>
        <p:nvSpPr>
          <p:cNvPr id="15" name="Title 1"/>
          <p:cNvSpPr txBox="1">
            <a:spLocks noChangeArrowheads="1"/>
          </p:cNvSpPr>
          <p:nvPr/>
        </p:nvSpPr>
        <p:spPr bwMode="auto">
          <a:xfrm>
            <a:off x="885288" y="6172788"/>
            <a:ext cx="1142892"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r>
              <a:rPr lang="en-US" sz="1400" b="1" dirty="0">
                <a:solidFill>
                  <a:srgbClr val="404040"/>
                </a:solidFill>
                <a:latin typeface="Century Gothic" pitchFamily="34" charset="0"/>
                <a:ea typeface="PMingLiU" charset="0"/>
                <a:cs typeface="PMingLiU" charset="0"/>
              </a:rPr>
              <a:t>YouTube</a:t>
            </a:r>
          </a:p>
        </p:txBody>
      </p:sp>
      <p:pic>
        <p:nvPicPr>
          <p:cNvPr id="16" name="Picture 34" descr="D:\goanimate\ppt\new_layout\st_202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556" y="5929847"/>
            <a:ext cx="304764" cy="304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35" descr="D:\goanimate\ppt\new_layout\st_202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556" y="5128404"/>
            <a:ext cx="304765" cy="305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36" descr="D:\goanimate\ppt\new_layout\st_202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6556" y="6284263"/>
            <a:ext cx="304764" cy="30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ai17.jpg"/>
          <p:cNvPicPr>
            <a:picLocks noChangeAspect="1"/>
          </p:cNvPicPr>
          <p:nvPr/>
        </p:nvPicPr>
        <p:blipFill>
          <a:blip r:embed="rId9"/>
          <a:stretch>
            <a:fillRect/>
          </a:stretch>
        </p:blipFill>
        <p:spPr>
          <a:xfrm>
            <a:off x="441782" y="2957402"/>
            <a:ext cx="2813050" cy="1874194"/>
          </a:xfrm>
          <a:prstGeom prst="rect">
            <a:avLst/>
          </a:prstGeom>
        </p:spPr>
      </p:pic>
      <p:pic>
        <p:nvPicPr>
          <p:cNvPr id="21" name="Picture 20" descr="IMG_3984.jpg"/>
          <p:cNvPicPr>
            <a:picLocks noChangeAspect="1"/>
          </p:cNvPicPr>
          <p:nvPr/>
        </p:nvPicPr>
        <p:blipFill>
          <a:blip r:embed="rId10"/>
          <a:stretch>
            <a:fillRect/>
          </a:stretch>
        </p:blipFill>
        <p:spPr>
          <a:xfrm>
            <a:off x="3291241" y="2957403"/>
            <a:ext cx="2681113" cy="1874194"/>
          </a:xfrm>
          <a:prstGeom prst="rect">
            <a:avLst/>
          </a:prstGeom>
        </p:spPr>
      </p:pic>
      <p:pic>
        <p:nvPicPr>
          <p:cNvPr id="22" name="Picture 21" descr="ai10.jpg"/>
          <p:cNvPicPr>
            <a:picLocks noChangeAspect="1"/>
          </p:cNvPicPr>
          <p:nvPr/>
        </p:nvPicPr>
        <p:blipFill>
          <a:blip r:embed="rId11"/>
          <a:stretch>
            <a:fillRect/>
          </a:stretch>
        </p:blipFill>
        <p:spPr>
          <a:xfrm>
            <a:off x="6010879" y="2957402"/>
            <a:ext cx="2683109" cy="1874194"/>
          </a:xfrm>
          <a:prstGeom prst="rect">
            <a:avLst/>
          </a:prstGeom>
        </p:spPr>
      </p:pic>
      <p:pic>
        <p:nvPicPr>
          <p:cNvPr id="12290" name="Picture 2" descr="Image result for moodle logo"/>
          <p:cNvPicPr>
            <a:picLocks noChangeAspect="1" noChangeArrowheads="1"/>
          </p:cNvPicPr>
          <p:nvPr/>
        </p:nvPicPr>
        <p:blipFill>
          <a:blip r:embed="rId12"/>
          <a:srcRect/>
          <a:stretch>
            <a:fillRect/>
          </a:stretch>
        </p:blipFill>
        <p:spPr bwMode="auto">
          <a:xfrm>
            <a:off x="4736384" y="4802489"/>
            <a:ext cx="4592548" cy="1859982"/>
          </a:xfrm>
          <a:prstGeom prst="rect">
            <a:avLst/>
          </a:prstGeom>
          <a:noFill/>
        </p:spPr>
      </p:pic>
      <p:pic>
        <p:nvPicPr>
          <p:cNvPr id="14338" name="Picture 2" descr="Image result for linkedin logo"/>
          <p:cNvPicPr>
            <a:picLocks noChangeAspect="1" noChangeArrowheads="1"/>
          </p:cNvPicPr>
          <p:nvPr/>
        </p:nvPicPr>
        <p:blipFill>
          <a:blip r:embed="rId13"/>
          <a:srcRect/>
          <a:stretch>
            <a:fillRect/>
          </a:stretch>
        </p:blipFill>
        <p:spPr bwMode="auto">
          <a:xfrm>
            <a:off x="477105" y="5513797"/>
            <a:ext cx="304764" cy="304764"/>
          </a:xfrm>
          <a:prstGeom prst="rect">
            <a:avLst/>
          </a:prstGeom>
          <a:noFill/>
        </p:spPr>
      </p:pic>
      <p:sp>
        <p:nvSpPr>
          <p:cNvPr id="23" name="Title 1"/>
          <p:cNvSpPr txBox="1">
            <a:spLocks noChangeArrowheads="1"/>
          </p:cNvSpPr>
          <p:nvPr/>
        </p:nvSpPr>
        <p:spPr bwMode="auto">
          <a:xfrm>
            <a:off x="914400" y="5411576"/>
            <a:ext cx="1142892" cy="50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r>
              <a:rPr lang="en-US" sz="1400" b="1" dirty="0" smtClean="0">
                <a:solidFill>
                  <a:srgbClr val="404040"/>
                </a:solidFill>
                <a:latin typeface="Century Gothic" pitchFamily="34" charset="0"/>
                <a:ea typeface="PMingLiU" charset="0"/>
                <a:cs typeface="PMingLiU" charset="0"/>
              </a:rPr>
              <a:t>LinkedIn</a:t>
            </a:r>
            <a:endParaRPr lang="en-US" sz="1400" b="1" dirty="0">
              <a:solidFill>
                <a:srgbClr val="404040"/>
              </a:solidFill>
              <a:latin typeface="Century Gothic" pitchFamily="34" charset="0"/>
              <a:ea typeface="PMingLiU" charset="0"/>
              <a:cs typeface="PMingLiU" charset="0"/>
            </a:endParaRPr>
          </a:p>
        </p:txBody>
      </p:sp>
      <p:sp>
        <p:nvSpPr>
          <p:cNvPr id="26" name="Title 1"/>
          <p:cNvSpPr txBox="1">
            <a:spLocks/>
          </p:cNvSpPr>
          <p:nvPr/>
        </p:nvSpPr>
        <p:spPr bwMode="auto">
          <a:xfrm>
            <a:off x="318498" y="109863"/>
            <a:ext cx="8494162" cy="547687"/>
          </a:xfrm>
          <a:prstGeom prst="rect">
            <a:avLst/>
          </a:prstGeom>
          <a:noFill/>
          <a:ln w="9525">
            <a:noFill/>
            <a:miter lim="800000"/>
            <a:headEnd/>
            <a:tailEnd/>
          </a:ln>
        </p:spPr>
        <p:txBody>
          <a:bodyPr anchor="ctr"/>
          <a:lstStyle/>
          <a:p>
            <a:pPr>
              <a:defRPr/>
            </a:pPr>
            <a:r>
              <a:rPr lang="el-GR" sz="2400" kern="0" dirty="0" smtClean="0">
                <a:solidFill>
                  <a:schemeClr val="bg1"/>
                </a:solidFill>
                <a:latin typeface="Century Gothic" pitchFamily="34" charset="0"/>
                <a:cs typeface="Tahoma" pitchFamily="34" charset="0"/>
              </a:rPr>
              <a:t>ΥΠΟΣΤΗΡΙΞΗ ΦΟΙΤΗΤΩΝ &amp; ΜΑΘΗΣΙΑΚΗ ΕΜΠΕΙΡΙΑ</a:t>
            </a:r>
            <a:endParaRPr lang="en-US" sz="2400" kern="0" dirty="0">
              <a:solidFill>
                <a:schemeClr val="bg1"/>
              </a:solidFill>
              <a:latin typeface="Century Gothic" pitchFamily="34" charset="0"/>
              <a:cs typeface="Tahoma" pitchFamily="34" charset="0"/>
            </a:endParaRPr>
          </a:p>
        </p:txBody>
      </p:sp>
    </p:spTree>
    <p:extLst>
      <p:ext uri="{BB962C8B-B14F-4D97-AF65-F5344CB8AC3E}">
        <p14:creationId xmlns:p14="http://schemas.microsoft.com/office/powerpoint/2010/main" val="441410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 name="Picture 21" descr="3 present_1st f CORRECTIONllow.png"/>
          <p:cNvPicPr>
            <a:picLocks noChangeAspect="1"/>
          </p:cNvPicPr>
          <p:nvPr/>
        </p:nvPicPr>
        <p:blipFill>
          <a:blip r:embed="rId3"/>
          <a:stretch>
            <a:fillRect/>
          </a:stretch>
        </p:blipFill>
        <p:spPr>
          <a:xfrm>
            <a:off x="643511" y="3271850"/>
            <a:ext cx="3274218" cy="2324695"/>
          </a:xfrm>
          <a:prstGeom prst="rect">
            <a:avLst/>
          </a:prstGeom>
        </p:spPr>
      </p:pic>
      <p:grpSp>
        <p:nvGrpSpPr>
          <p:cNvPr id="2" name="Group 15"/>
          <p:cNvGrpSpPr/>
          <p:nvPr/>
        </p:nvGrpSpPr>
        <p:grpSpPr>
          <a:xfrm>
            <a:off x="0" y="0"/>
            <a:ext cx="9144000" cy="770562"/>
            <a:chOff x="0" y="0"/>
            <a:chExt cx="9144000" cy="770562"/>
          </a:xfrm>
        </p:grpSpPr>
        <p:sp>
          <p:nvSpPr>
            <p:cNvPr id="19" name="Rectangle 18"/>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1"/>
          <p:cNvSpPr txBox="1">
            <a:spLocks noChangeArrowheads="1"/>
          </p:cNvSpPr>
          <p:nvPr/>
        </p:nvSpPr>
        <p:spPr bwMode="auto">
          <a:xfrm>
            <a:off x="1396715" y="190981"/>
            <a:ext cx="6050016" cy="395288"/>
          </a:xfrm>
          <a:prstGeom prst="rect">
            <a:avLst/>
          </a:prstGeom>
          <a:noFill/>
          <a:ln w="9525">
            <a:noFill/>
            <a:miter lim="800000"/>
            <a:headEnd/>
            <a:tailEnd/>
          </a:ln>
        </p:spPr>
        <p:txBody>
          <a:bodyPr anchor="ctr"/>
          <a:lstStyle/>
          <a:p>
            <a:pPr algn="ctr">
              <a:defRPr/>
            </a:pPr>
            <a:r>
              <a:rPr lang="el-GR" sz="2800" kern="0" dirty="0" smtClean="0">
                <a:solidFill>
                  <a:schemeClr val="bg1"/>
                </a:solidFill>
                <a:latin typeface="Century Gothic" pitchFamily="34" charset="0"/>
                <a:cs typeface="Arial" charset="0"/>
              </a:rPr>
              <a:t>ΠΟΙΟΙ ΕΙΜΑΣΤΕ</a:t>
            </a:r>
            <a:r>
              <a:rPr lang="en-US" sz="2800" kern="0" dirty="0" smtClean="0">
                <a:solidFill>
                  <a:schemeClr val="bg1"/>
                </a:solidFill>
                <a:latin typeface="Century Gothic" pitchFamily="34" charset="0"/>
                <a:cs typeface="Arial" charset="0"/>
              </a:rPr>
              <a:t>: </a:t>
            </a:r>
            <a:r>
              <a:rPr lang="el-GR" sz="2800" kern="0" dirty="0" smtClean="0">
                <a:solidFill>
                  <a:schemeClr val="bg1"/>
                </a:solidFill>
                <a:latin typeface="Century Gothic" pitchFamily="34" charset="0"/>
                <a:cs typeface="Arial" charset="0"/>
              </a:rPr>
              <a:t>ΕΓΚΑΤΑΣΤΑΣΕΙΣ</a:t>
            </a:r>
            <a:endParaRPr lang="en-US" altLang="zh-HK" sz="2800" dirty="0" smtClean="0">
              <a:solidFill>
                <a:schemeClr val="bg1"/>
              </a:solidFill>
              <a:latin typeface="Century Gothic" pitchFamily="34" charset="0"/>
              <a:ea typeface="新細明體" charset="-120"/>
              <a:cs typeface="Arial" charset="0"/>
            </a:endParaRPr>
          </a:p>
        </p:txBody>
      </p:sp>
      <p:pic>
        <p:nvPicPr>
          <p:cNvPr id="17" name="Picture 16" descr="PC145560.JPG"/>
          <p:cNvPicPr>
            <a:picLocks noChangeAspect="1"/>
          </p:cNvPicPr>
          <p:nvPr/>
        </p:nvPicPr>
        <p:blipFill>
          <a:blip r:embed="rId4" cstate="print"/>
          <a:srcRect/>
          <a:stretch>
            <a:fillRect/>
          </a:stretch>
        </p:blipFill>
        <p:spPr bwMode="auto">
          <a:xfrm>
            <a:off x="5299373" y="3267213"/>
            <a:ext cx="3271520" cy="2321357"/>
          </a:xfrm>
          <a:prstGeom prst="rect">
            <a:avLst/>
          </a:prstGeom>
          <a:noFill/>
          <a:ln w="9525">
            <a:noFill/>
            <a:miter lim="800000"/>
            <a:headEnd/>
            <a:tailEnd/>
          </a:ln>
          <a:scene3d>
            <a:camera prst="orthographicFront"/>
            <a:lightRig rig="threePt" dir="t"/>
          </a:scene3d>
          <a:sp3d>
            <a:bevelT/>
          </a:sp3d>
        </p:spPr>
      </p:pic>
      <p:pic>
        <p:nvPicPr>
          <p:cNvPr id="21" name="Picture 20" descr="B2.jpg"/>
          <p:cNvPicPr>
            <a:picLocks noChangeAspect="1"/>
          </p:cNvPicPr>
          <p:nvPr/>
        </p:nvPicPr>
        <p:blipFill>
          <a:blip r:embed="rId5" cstate="print"/>
          <a:stretch>
            <a:fillRect/>
          </a:stretch>
        </p:blipFill>
        <p:spPr>
          <a:xfrm>
            <a:off x="643509" y="927099"/>
            <a:ext cx="3274220" cy="2192264"/>
          </a:xfrm>
          <a:prstGeom prst="rect">
            <a:avLst/>
          </a:prstGeom>
        </p:spPr>
      </p:pic>
      <p:sp>
        <p:nvSpPr>
          <p:cNvPr id="12" name="TextBox 11"/>
          <p:cNvSpPr txBox="1"/>
          <p:nvPr/>
        </p:nvSpPr>
        <p:spPr>
          <a:xfrm>
            <a:off x="643510" y="2773643"/>
            <a:ext cx="3274219" cy="345721"/>
          </a:xfrm>
          <a:prstGeom prst="rect">
            <a:avLst/>
          </a:prstGeom>
          <a:solidFill>
            <a:srgbClr val="C00000"/>
          </a:solidFill>
        </p:spPr>
        <p:txBody>
          <a:bodyPr wrap="square" rtlCol="0">
            <a:spAutoFit/>
          </a:bodyPr>
          <a:lstStyle/>
          <a:p>
            <a:pPr algn="ctr">
              <a:spcBef>
                <a:spcPts val="0"/>
              </a:spcBef>
              <a:buFont typeface="Wingdings" pitchFamily="2" charset="2"/>
              <a:buNone/>
              <a:defRPr/>
            </a:pPr>
            <a:r>
              <a:rPr lang="en-US" sz="1600" b="1" dirty="0" smtClean="0">
                <a:solidFill>
                  <a:schemeClr val="bg1"/>
                </a:solidFill>
                <a:latin typeface="Century Gothic" pitchFamily="34" charset="0"/>
              </a:rPr>
              <a:t>Campus </a:t>
            </a:r>
            <a:r>
              <a:rPr lang="el-GR" sz="1600" b="1" dirty="0" smtClean="0">
                <a:solidFill>
                  <a:schemeClr val="bg1"/>
                </a:solidFill>
                <a:latin typeface="Century Gothic" pitchFamily="34" charset="0"/>
              </a:rPr>
              <a:t>ΜΑΡΟΥΣΙ</a:t>
            </a:r>
            <a:r>
              <a:rPr lang="en-GB" sz="1600" b="1" dirty="0" smtClean="0">
                <a:solidFill>
                  <a:schemeClr val="bg1"/>
                </a:solidFill>
                <a:latin typeface="Century Gothic" pitchFamily="34" charset="0"/>
              </a:rPr>
              <a:t> </a:t>
            </a:r>
          </a:p>
        </p:txBody>
      </p:sp>
      <p:sp>
        <p:nvSpPr>
          <p:cNvPr id="25" name="TextBox 24"/>
          <p:cNvSpPr txBox="1"/>
          <p:nvPr/>
        </p:nvSpPr>
        <p:spPr>
          <a:xfrm>
            <a:off x="5283875" y="2783803"/>
            <a:ext cx="3287018" cy="335561"/>
          </a:xfrm>
          <a:prstGeom prst="rect">
            <a:avLst/>
          </a:prstGeom>
          <a:solidFill>
            <a:srgbClr val="C00000"/>
          </a:solidFill>
        </p:spPr>
        <p:txBody>
          <a:bodyPr wrap="square" rtlCol="0">
            <a:spAutoFit/>
          </a:bodyPr>
          <a:lstStyle/>
          <a:p>
            <a:pPr algn="ctr">
              <a:spcBef>
                <a:spcPts val="0"/>
              </a:spcBef>
              <a:buFont typeface="Wingdings" pitchFamily="2" charset="2"/>
              <a:buNone/>
              <a:defRPr/>
            </a:pPr>
            <a:r>
              <a:rPr lang="en-US" sz="1600" b="1" dirty="0" smtClean="0">
                <a:solidFill>
                  <a:schemeClr val="bg1"/>
                </a:solidFill>
                <a:latin typeface="Century Gothic" pitchFamily="34" charset="0"/>
              </a:rPr>
              <a:t>Campus </a:t>
            </a:r>
            <a:r>
              <a:rPr lang="el-GR" sz="1600" b="1" dirty="0" smtClean="0">
                <a:solidFill>
                  <a:schemeClr val="bg1"/>
                </a:solidFill>
                <a:latin typeface="Century Gothic" pitchFamily="34" charset="0"/>
              </a:rPr>
              <a:t>ΠΕΙΡΑΙΑ</a:t>
            </a:r>
            <a:r>
              <a:rPr lang="en-GB" sz="1600" b="1" dirty="0" smtClean="0">
                <a:solidFill>
                  <a:schemeClr val="bg1"/>
                </a:solidFill>
                <a:latin typeface="Century Gothic" pitchFamily="34" charset="0"/>
              </a:rPr>
              <a:t> </a:t>
            </a:r>
          </a:p>
        </p:txBody>
      </p:sp>
      <p:sp>
        <p:nvSpPr>
          <p:cNvPr id="26" name="TextBox 25"/>
          <p:cNvSpPr txBox="1"/>
          <p:nvPr/>
        </p:nvSpPr>
        <p:spPr>
          <a:xfrm>
            <a:off x="643510" y="5273401"/>
            <a:ext cx="3284380" cy="345721"/>
          </a:xfrm>
          <a:prstGeom prst="rect">
            <a:avLst/>
          </a:prstGeom>
          <a:solidFill>
            <a:srgbClr val="C00000"/>
          </a:solidFill>
        </p:spPr>
        <p:txBody>
          <a:bodyPr wrap="square" rtlCol="0">
            <a:spAutoFit/>
          </a:bodyPr>
          <a:lstStyle/>
          <a:p>
            <a:pPr algn="ctr">
              <a:spcBef>
                <a:spcPts val="0"/>
              </a:spcBef>
              <a:buFont typeface="Wingdings" pitchFamily="2" charset="2"/>
              <a:buNone/>
              <a:defRPr/>
            </a:pPr>
            <a:r>
              <a:rPr lang="en-US" sz="1600" b="1" dirty="0" smtClean="0">
                <a:solidFill>
                  <a:schemeClr val="bg1"/>
                </a:solidFill>
                <a:latin typeface="Century Gothic" pitchFamily="34" charset="0"/>
              </a:rPr>
              <a:t>Campus </a:t>
            </a:r>
            <a:r>
              <a:rPr lang="el-GR" sz="1600" b="1" dirty="0" smtClean="0">
                <a:solidFill>
                  <a:schemeClr val="bg1"/>
                </a:solidFill>
                <a:latin typeface="Century Gothic" pitchFamily="34" charset="0"/>
              </a:rPr>
              <a:t>ΑΘΗΝΑΣ</a:t>
            </a:r>
            <a:r>
              <a:rPr lang="en-GB" sz="1600" b="1" dirty="0" smtClean="0">
                <a:solidFill>
                  <a:schemeClr val="bg1"/>
                </a:solidFill>
                <a:latin typeface="Century Gothic" pitchFamily="34" charset="0"/>
              </a:rPr>
              <a:t> </a:t>
            </a:r>
          </a:p>
        </p:txBody>
      </p:sp>
      <p:sp>
        <p:nvSpPr>
          <p:cNvPr id="28" name="TextBox 27"/>
          <p:cNvSpPr txBox="1"/>
          <p:nvPr/>
        </p:nvSpPr>
        <p:spPr>
          <a:xfrm>
            <a:off x="5294036" y="5263169"/>
            <a:ext cx="3279837" cy="338554"/>
          </a:xfrm>
          <a:prstGeom prst="rect">
            <a:avLst/>
          </a:prstGeom>
          <a:solidFill>
            <a:srgbClr val="C00000"/>
          </a:solidFill>
        </p:spPr>
        <p:txBody>
          <a:bodyPr wrap="square" rtlCol="0">
            <a:spAutoFit/>
          </a:bodyPr>
          <a:lstStyle/>
          <a:p>
            <a:pPr algn="ctr">
              <a:spcBef>
                <a:spcPts val="0"/>
              </a:spcBef>
              <a:buFont typeface="Wingdings" pitchFamily="2" charset="2"/>
              <a:buNone/>
              <a:defRPr/>
            </a:pPr>
            <a:r>
              <a:rPr lang="en-US" sz="1600" b="1" dirty="0" smtClean="0">
                <a:solidFill>
                  <a:schemeClr val="bg1"/>
                </a:solidFill>
                <a:latin typeface="Century Gothic" pitchFamily="34" charset="0"/>
              </a:rPr>
              <a:t>Campus </a:t>
            </a:r>
            <a:r>
              <a:rPr lang="el-GR" sz="1600" b="1" dirty="0" smtClean="0">
                <a:solidFill>
                  <a:schemeClr val="bg1"/>
                </a:solidFill>
                <a:latin typeface="Century Gothic" pitchFamily="34" charset="0"/>
              </a:rPr>
              <a:t>ΘΕΣΣΑΛΟΝΙΚΗΣ</a:t>
            </a:r>
            <a:r>
              <a:rPr lang="en-GB" sz="1600" b="1" dirty="0" smtClean="0">
                <a:solidFill>
                  <a:schemeClr val="bg1"/>
                </a:solidFill>
                <a:latin typeface="Century Gothic" pitchFamily="34" charset="0"/>
              </a:rPr>
              <a:t> </a:t>
            </a:r>
          </a:p>
        </p:txBody>
      </p:sp>
      <p:sp>
        <p:nvSpPr>
          <p:cNvPr id="16" name="Rectangle 15"/>
          <p:cNvSpPr/>
          <p:nvPr/>
        </p:nvSpPr>
        <p:spPr>
          <a:xfrm>
            <a:off x="111688" y="5696084"/>
            <a:ext cx="8601008" cy="1039708"/>
          </a:xfrm>
          <a:prstGeom prst="rect">
            <a:avLst/>
          </a:prstGeom>
        </p:spPr>
        <p:txBody>
          <a:bodyPr wrap="square">
            <a:spAutoFit/>
          </a:bodyPr>
          <a:lstStyle/>
          <a:p>
            <a:pPr marL="342900" indent="-342900" algn="ctr">
              <a:lnSpc>
                <a:spcPct val="114000"/>
              </a:lnSpc>
              <a:spcBef>
                <a:spcPts val="0"/>
              </a:spcBef>
              <a:buClr>
                <a:schemeClr val="hlink"/>
              </a:buClr>
              <a:buSzPct val="70000"/>
              <a:defRPr/>
            </a:pPr>
            <a:r>
              <a:rPr lang="en-GB" dirty="0" smtClean="0">
                <a:solidFill>
                  <a:schemeClr val="tx1">
                    <a:lumMod val="75000"/>
                    <a:lumOff val="25000"/>
                  </a:schemeClr>
                </a:solidFill>
                <a:latin typeface="Century Gothic" pitchFamily="34" charset="0"/>
              </a:rPr>
              <a:t>	</a:t>
            </a:r>
            <a:r>
              <a:rPr lang="el-GR" dirty="0" smtClean="0">
                <a:solidFill>
                  <a:schemeClr val="tx1">
                    <a:lumMod val="75000"/>
                    <a:lumOff val="25000"/>
                  </a:schemeClr>
                </a:solidFill>
                <a:latin typeface="Century Gothic" pitchFamily="34" charset="0"/>
              </a:rPr>
              <a:t>Εκτεταμένη</a:t>
            </a:r>
            <a:r>
              <a:rPr lang="el-GR" dirty="0" smtClean="0">
                <a:latin typeface="Century Gothic" pitchFamily="34" charset="0"/>
              </a:rPr>
              <a:t> </a:t>
            </a:r>
            <a:r>
              <a:rPr lang="el-GR" dirty="0" smtClean="0">
                <a:solidFill>
                  <a:schemeClr val="tx1">
                    <a:lumMod val="75000"/>
                    <a:lumOff val="25000"/>
                  </a:schemeClr>
                </a:solidFill>
                <a:latin typeface="Century Gothic" pitchFamily="34" charset="0"/>
              </a:rPr>
              <a:t>εμπειρία στην παροχή ακαδημαϊκών προγραμμάτων σπουδών σε Προπτυχιακό και Μεταπτυχιακό επίπεδο</a:t>
            </a:r>
            <a:r>
              <a:rPr lang="en-US" dirty="0" smtClean="0">
                <a:solidFill>
                  <a:schemeClr val="tx1">
                    <a:lumMod val="75000"/>
                    <a:lumOff val="25000"/>
                  </a:schemeClr>
                </a:solidFill>
                <a:latin typeface="Century Gothic" pitchFamily="34" charset="0"/>
              </a:rPr>
              <a:t>,</a:t>
            </a:r>
            <a:r>
              <a:rPr lang="el-GR" dirty="0" smtClean="0">
                <a:solidFill>
                  <a:schemeClr val="tx1">
                    <a:lumMod val="75000"/>
                    <a:lumOff val="25000"/>
                  </a:schemeClr>
                </a:solidFill>
                <a:latin typeface="Century Gothic" pitchFamily="34" charset="0"/>
              </a:rPr>
              <a:t> σε συνεργασία με κορυφαία Πανεπιστήμια της Μ.Βρετανίας.</a:t>
            </a:r>
            <a:r>
              <a:rPr lang="en-GB" dirty="0" smtClean="0">
                <a:solidFill>
                  <a:schemeClr val="tx1">
                    <a:lumMod val="75000"/>
                    <a:lumOff val="25000"/>
                  </a:schemeClr>
                </a:solidFill>
                <a:latin typeface="Century Gothic" pitchFamily="34" charset="0"/>
              </a:rPr>
              <a:t> </a:t>
            </a:r>
            <a:endParaRPr lang="en-US" dirty="0">
              <a:solidFill>
                <a:schemeClr val="tx1">
                  <a:lumMod val="75000"/>
                  <a:lumOff val="25000"/>
                </a:schemeClr>
              </a:solidFill>
              <a:latin typeface="Century Gothic" pitchFamily="34" charset="0"/>
            </a:endParaRPr>
          </a:p>
        </p:txBody>
      </p:sp>
      <p:pic>
        <p:nvPicPr>
          <p:cNvPr id="20" name="Picture 19" descr="logoamcgreek-final.jpg"/>
          <p:cNvPicPr>
            <a:picLocks noChangeAspect="1"/>
          </p:cNvPicPr>
          <p:nvPr/>
        </p:nvPicPr>
        <p:blipFill>
          <a:blip r:embed="rId6"/>
          <a:stretch>
            <a:fillRect/>
          </a:stretch>
        </p:blipFill>
        <p:spPr>
          <a:xfrm>
            <a:off x="45024" y="6296820"/>
            <a:ext cx="1722132" cy="52008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3874" y="902117"/>
            <a:ext cx="3287019" cy="1898291"/>
          </a:xfrm>
          <a:prstGeom prst="rect">
            <a:avLst/>
          </a:prstGeom>
        </p:spPr>
      </p:pic>
    </p:spTree>
    <p:extLst>
      <p:ext uri="{BB962C8B-B14F-4D97-AF65-F5344CB8AC3E}">
        <p14:creationId xmlns:p14="http://schemas.microsoft.com/office/powerpoint/2010/main" val="40129771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770562"/>
            <a:chOff x="0" y="0"/>
            <a:chExt cx="9144000" cy="770562"/>
          </a:xfrm>
        </p:grpSpPr>
        <p:sp>
          <p:nvSpPr>
            <p:cNvPr id="8" name="Rectangle 7"/>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COMPOSTELLAextra.jpg"/>
          <p:cNvPicPr>
            <a:picLocks noChangeAspect="1"/>
          </p:cNvPicPr>
          <p:nvPr/>
        </p:nvPicPr>
        <p:blipFill>
          <a:blip r:embed="rId2">
            <a:lum bright="8000"/>
          </a:blip>
          <a:stretch>
            <a:fillRect/>
          </a:stretch>
        </p:blipFill>
        <p:spPr>
          <a:xfrm>
            <a:off x="3719245" y="2885118"/>
            <a:ext cx="5296322" cy="3958303"/>
          </a:xfrm>
          <a:prstGeom prst="rect">
            <a:avLst/>
          </a:prstGeom>
        </p:spPr>
      </p:pic>
      <p:sp>
        <p:nvSpPr>
          <p:cNvPr id="2" name="Title 1"/>
          <p:cNvSpPr txBox="1">
            <a:spLocks/>
          </p:cNvSpPr>
          <p:nvPr/>
        </p:nvSpPr>
        <p:spPr bwMode="auto">
          <a:xfrm>
            <a:off x="494876" y="109863"/>
            <a:ext cx="8153400" cy="547687"/>
          </a:xfrm>
          <a:prstGeom prst="rect">
            <a:avLst/>
          </a:prstGeom>
          <a:noFill/>
          <a:ln w="9525">
            <a:noFill/>
            <a:miter lim="800000"/>
            <a:headEnd/>
            <a:tailEnd/>
          </a:ln>
        </p:spPr>
        <p:txBody>
          <a:bodyPr anchor="ctr"/>
          <a:lstStyle/>
          <a:p>
            <a:pPr algn="ctr">
              <a:defRPr/>
            </a:pPr>
            <a:r>
              <a:rPr lang="el-GR" sz="2800" kern="0" dirty="0" smtClean="0">
                <a:solidFill>
                  <a:schemeClr val="bg1"/>
                </a:solidFill>
                <a:latin typeface="Century Gothic" pitchFamily="34" charset="0"/>
                <a:cs typeface="Tahoma" pitchFamily="34" charset="0"/>
              </a:rPr>
              <a:t>ΔΙΑΧΕΙΡΙΣΗ ΠΟΙΟΤΗΤΑΣ</a:t>
            </a:r>
            <a:endParaRPr lang="en-US" sz="2800" kern="0" dirty="0">
              <a:solidFill>
                <a:schemeClr val="bg1"/>
              </a:solidFill>
              <a:latin typeface="Century Gothic" pitchFamily="34" charset="0"/>
              <a:cs typeface="Tahoma" pitchFamily="34" charset="0"/>
            </a:endParaRPr>
          </a:p>
        </p:txBody>
      </p:sp>
      <p:sp>
        <p:nvSpPr>
          <p:cNvPr id="7" name="Content Placeholder 6"/>
          <p:cNvSpPr>
            <a:spLocks noGrp="1"/>
          </p:cNvSpPr>
          <p:nvPr>
            <p:ph idx="1"/>
          </p:nvPr>
        </p:nvSpPr>
        <p:spPr>
          <a:xfrm>
            <a:off x="-20547" y="801533"/>
            <a:ext cx="8917968" cy="4525963"/>
          </a:xfrm>
        </p:spPr>
        <p:txBody>
          <a:bodyPr>
            <a:normAutofit/>
          </a:bodyPr>
          <a:lstStyle/>
          <a:p>
            <a:pPr algn="just">
              <a:lnSpc>
                <a:spcPct val="150000"/>
              </a:lnSpc>
              <a:buNone/>
            </a:pPr>
            <a:r>
              <a:rPr lang="en-GB" sz="2400" dirty="0" smtClean="0">
                <a:latin typeface="Century Gothic" pitchFamily="34" charset="0"/>
              </a:rPr>
              <a:t>	</a:t>
            </a:r>
            <a:r>
              <a:rPr lang="el-GR" sz="2000" dirty="0" smtClean="0">
                <a:solidFill>
                  <a:srgbClr val="404040"/>
                </a:solidFill>
                <a:latin typeface="Century Gothic" pitchFamily="34" charset="0"/>
                <a:ea typeface="MS PGothic" charset="0"/>
                <a:cs typeface="MS PGothic" charset="0"/>
              </a:rPr>
              <a:t>Το </a:t>
            </a:r>
            <a:r>
              <a:rPr lang="el-GR" sz="2000" b="1" dirty="0" smtClean="0">
                <a:solidFill>
                  <a:srgbClr val="404040"/>
                </a:solidFill>
                <a:latin typeface="Century Gothic" pitchFamily="34" charset="0"/>
                <a:ea typeface="MS PGothic" charset="0"/>
                <a:cs typeface="MS PGothic" charset="0"/>
              </a:rPr>
              <a:t>Τμήμα Διαχείρισης Ποιότητας </a:t>
            </a:r>
            <a:r>
              <a:rPr lang="el-GR" sz="2000" dirty="0" smtClean="0">
                <a:solidFill>
                  <a:srgbClr val="404040"/>
                </a:solidFill>
                <a:latin typeface="Century Gothic" pitchFamily="34" charset="0"/>
                <a:ea typeface="MS PGothic" charset="0"/>
                <a:cs typeface="MS PGothic" charset="0"/>
              </a:rPr>
              <a:t>παρακολουθεί, αξιολογεί και βελτιώνει όλα τα στοιχεία της εκπαιδευτικής διαδικασίας, καθώς και τις διοικητικές και υποστηρικτικές υπηρεσίες που προσφέρονται στους φοιτητές. Η </a:t>
            </a:r>
            <a:r>
              <a:rPr lang="el-GR" sz="2000" b="1" dirty="0" smtClean="0">
                <a:solidFill>
                  <a:srgbClr val="404040"/>
                </a:solidFill>
                <a:latin typeface="Century Gothic" pitchFamily="34" charset="0"/>
                <a:ea typeface="MS PGothic" charset="0"/>
                <a:cs typeface="MS PGothic" charset="0"/>
              </a:rPr>
              <a:t>εστίαση στα σχέδια ανάπτυξης και βελτίωσης ως αποτέλεσμα περιοδικών αναθεωρήσεων</a:t>
            </a:r>
            <a:r>
              <a:rPr lang="el-GR" sz="2000" dirty="0" smtClean="0">
                <a:solidFill>
                  <a:srgbClr val="404040"/>
                </a:solidFill>
                <a:latin typeface="Century Gothic" pitchFamily="34" charset="0"/>
                <a:ea typeface="MS PGothic" charset="0"/>
                <a:cs typeface="MS PGothic" charset="0"/>
              </a:rPr>
              <a:t> (συνεχών και όχι στατικών), βρίσκεται στο επίκεντρο της Διαχείρισης Ποιότητας στο ΜΗΤΡΟΠΟΛΙΤΙΚΟ ΚΟΛΛΕΓΙΟ.</a:t>
            </a:r>
            <a:endParaRPr lang="en-US" sz="2000" dirty="0">
              <a:solidFill>
                <a:srgbClr val="404040"/>
              </a:solidFill>
              <a:latin typeface="Century Gothic" pitchFamily="34" charset="0"/>
              <a:ea typeface="MS PGothic" charset="0"/>
              <a:cs typeface="MS PGothic" charset="0"/>
            </a:endParaRPr>
          </a:p>
          <a:p>
            <a:pPr algn="just">
              <a:lnSpc>
                <a:spcPct val="150000"/>
              </a:lnSpc>
              <a:buNone/>
            </a:pPr>
            <a:endParaRPr lang="en-US" sz="2400" dirty="0">
              <a:latin typeface="Century Gothic" pitchFamily="34" charset="0"/>
            </a:endParaRPr>
          </a:p>
          <a:p>
            <a:pPr algn="just">
              <a:lnSpc>
                <a:spcPct val="150000"/>
              </a:lnSpc>
              <a:buNone/>
            </a:pPr>
            <a:endParaRPr lang="en-US" sz="2400" dirty="0">
              <a:latin typeface="Century Gothic" pitchFamily="34" charset="0"/>
            </a:endParaRPr>
          </a:p>
        </p:txBody>
      </p:sp>
      <p:pic>
        <p:nvPicPr>
          <p:cNvPr id="10" name="Picture 9" descr="logoamcgreek-final.jpg"/>
          <p:cNvPicPr>
            <a:picLocks noChangeAspect="1"/>
          </p:cNvPicPr>
          <p:nvPr/>
        </p:nvPicPr>
        <p:blipFill>
          <a:blip r:embed="rId3"/>
          <a:stretch>
            <a:fillRect/>
          </a:stretch>
        </p:blipFill>
        <p:spPr>
          <a:xfrm>
            <a:off x="45024" y="6296820"/>
            <a:ext cx="1722132" cy="520084"/>
          </a:xfrm>
          <a:prstGeom prst="rect">
            <a:avLst/>
          </a:prstGeom>
        </p:spPr>
      </p:pic>
    </p:spTree>
    <p:extLst>
      <p:ext uri="{BB962C8B-B14F-4D97-AF65-F5344CB8AC3E}">
        <p14:creationId xmlns:p14="http://schemas.microsoft.com/office/powerpoint/2010/main" val="11324360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770562"/>
            <a:chOff x="0" y="0"/>
            <a:chExt cx="9144000" cy="770562"/>
          </a:xfrm>
        </p:grpSpPr>
        <p:sp>
          <p:nvSpPr>
            <p:cNvPr id="12" name="Rectangle 11"/>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IMG_3981.jpg"/>
          <p:cNvPicPr>
            <a:picLocks noChangeAspect="1"/>
          </p:cNvPicPr>
          <p:nvPr/>
        </p:nvPicPr>
        <p:blipFill>
          <a:blip r:embed="rId2">
            <a:lum bright="6000" contrast="2000"/>
          </a:blip>
          <a:stretch>
            <a:fillRect/>
          </a:stretch>
        </p:blipFill>
        <p:spPr>
          <a:xfrm>
            <a:off x="5298300" y="0"/>
            <a:ext cx="3845701" cy="6858000"/>
          </a:xfrm>
          <a:prstGeom prst="rect">
            <a:avLst/>
          </a:prstGeom>
        </p:spPr>
      </p:pic>
      <p:sp>
        <p:nvSpPr>
          <p:cNvPr id="31748" name="Content Placeholder 2"/>
          <p:cNvSpPr txBox="1">
            <a:spLocks noChangeArrowheads="1"/>
          </p:cNvSpPr>
          <p:nvPr/>
        </p:nvSpPr>
        <p:spPr bwMode="auto">
          <a:xfrm>
            <a:off x="6427402" y="4492833"/>
            <a:ext cx="2506662" cy="2223587"/>
          </a:xfrm>
          <a:prstGeom prst="rect">
            <a:avLst/>
          </a:prstGeom>
          <a:solidFill>
            <a:srgbClr val="C00000">
              <a:alpha val="61000"/>
            </a:srgbClr>
          </a:solidFill>
          <a:ln w="9525">
            <a:noFill/>
            <a:miter lim="800000"/>
            <a:headEnd/>
            <a:tailEnd/>
          </a:ln>
        </p:spPr>
        <p:txBody>
          <a:bodyPr/>
          <a:lstStyle/>
          <a:p>
            <a:pPr algn="ctr" eaLnBrk="0" hangingPunct="0">
              <a:lnSpc>
                <a:spcPct val="150000"/>
              </a:lnSpc>
              <a:defRPr/>
            </a:pPr>
            <a:r>
              <a:rPr lang="en-US" sz="2800" b="1" dirty="0">
                <a:solidFill>
                  <a:schemeClr val="bg1"/>
                </a:solidFill>
                <a:latin typeface="Century Gothic" pitchFamily="34" charset="0"/>
                <a:ea typeface="MS PGothic" pitchFamily="34" charset="-128"/>
              </a:rPr>
              <a:t>45% PhDs </a:t>
            </a:r>
          </a:p>
          <a:p>
            <a:pPr algn="ctr" eaLnBrk="0" hangingPunct="0">
              <a:lnSpc>
                <a:spcPct val="150000"/>
              </a:lnSpc>
              <a:defRPr/>
            </a:pPr>
            <a:r>
              <a:rPr lang="en-US" sz="2800" b="1" dirty="0">
                <a:solidFill>
                  <a:schemeClr val="bg1"/>
                </a:solidFill>
                <a:latin typeface="Century Gothic" pitchFamily="34" charset="0"/>
                <a:ea typeface="MS PGothic" pitchFamily="34" charset="-128"/>
              </a:rPr>
              <a:t>48% Master </a:t>
            </a:r>
          </a:p>
          <a:p>
            <a:pPr algn="ctr" eaLnBrk="0" hangingPunct="0">
              <a:lnSpc>
                <a:spcPct val="150000"/>
              </a:lnSpc>
              <a:defRPr/>
            </a:pPr>
            <a:r>
              <a:rPr lang="en-US" sz="2800" b="1" dirty="0">
                <a:solidFill>
                  <a:schemeClr val="bg1"/>
                </a:solidFill>
                <a:latin typeface="Century Gothic" pitchFamily="34" charset="0"/>
                <a:ea typeface="MS PGothic" pitchFamily="34" charset="-128"/>
              </a:rPr>
              <a:t>7% PG Dip</a:t>
            </a:r>
          </a:p>
        </p:txBody>
      </p:sp>
      <p:pic>
        <p:nvPicPr>
          <p:cNvPr id="30727" name="Picture 19"/>
          <p:cNvPicPr>
            <a:picLocks noChangeAspect="1" noChangeArrowheads="1"/>
          </p:cNvPicPr>
          <p:nvPr/>
        </p:nvPicPr>
        <p:blipFill>
          <a:blip r:embed="rId3" cstate="print"/>
          <a:srcRect/>
          <a:stretch>
            <a:fillRect/>
          </a:stretch>
        </p:blipFill>
        <p:spPr bwMode="auto">
          <a:xfrm>
            <a:off x="313534" y="1043595"/>
            <a:ext cx="3563937" cy="762000"/>
          </a:xfrm>
          <a:prstGeom prst="rect">
            <a:avLst/>
          </a:prstGeom>
          <a:noFill/>
          <a:ln w="9525">
            <a:noFill/>
            <a:miter lim="800000"/>
            <a:headEnd/>
            <a:tailEnd/>
          </a:ln>
        </p:spPr>
      </p:pic>
      <p:sp>
        <p:nvSpPr>
          <p:cNvPr id="11" name="Title 1"/>
          <p:cNvSpPr txBox="1">
            <a:spLocks noChangeArrowheads="1"/>
          </p:cNvSpPr>
          <p:nvPr/>
        </p:nvSpPr>
        <p:spPr bwMode="auto">
          <a:xfrm>
            <a:off x="1426372" y="1148370"/>
            <a:ext cx="2703513" cy="554038"/>
          </a:xfrm>
          <a:prstGeom prst="rect">
            <a:avLst/>
          </a:prstGeom>
          <a:noFill/>
          <a:ln>
            <a:noFill/>
          </a:ln>
          <a:extLst>
            <a:ext uri="{909E8E84-426E-40dd-AFC4-6F175D3DCCD1}"/>
            <a:ext uri="{91240B29-F687-4f45-9708-019B960494DF}"/>
          </a:extLst>
        </p:spPr>
        <p:txBody>
          <a:bodyPr anchor="ct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defRPr/>
            </a:pPr>
            <a:r>
              <a:rPr lang="el-GR" sz="1800" b="1" dirty="0" smtClean="0">
                <a:solidFill>
                  <a:srgbClr val="C00000"/>
                </a:solidFill>
                <a:latin typeface="Century Gothic" pitchFamily="34" charset="0"/>
                <a:ea typeface="PMingLiU" charset="0"/>
                <a:cs typeface="PMingLiU" charset="0"/>
              </a:rPr>
              <a:t>ΠΡΟΤΕΡΑΙΟΤΗΤΕΣ</a:t>
            </a:r>
            <a:endParaRPr lang="en-US" sz="1800" b="1" dirty="0">
              <a:solidFill>
                <a:srgbClr val="C00000"/>
              </a:solidFill>
              <a:latin typeface="Century Gothic" pitchFamily="34" charset="0"/>
              <a:ea typeface="PMingLiU" charset="0"/>
              <a:cs typeface="PMingLiU" charset="0"/>
            </a:endParaRPr>
          </a:p>
        </p:txBody>
      </p:sp>
      <p:sp>
        <p:nvSpPr>
          <p:cNvPr id="30729" name="TextBox 12"/>
          <p:cNvSpPr txBox="1">
            <a:spLocks noChangeArrowheads="1"/>
          </p:cNvSpPr>
          <p:nvPr/>
        </p:nvSpPr>
        <p:spPr bwMode="auto">
          <a:xfrm>
            <a:off x="297571" y="1854897"/>
            <a:ext cx="4870332" cy="4247317"/>
          </a:xfrm>
          <a:prstGeom prst="rect">
            <a:avLst/>
          </a:prstGeom>
          <a:noFill/>
          <a:ln w="9525">
            <a:noFill/>
            <a:miter lim="800000"/>
            <a:headEnd/>
            <a:tailEnd/>
          </a:ln>
        </p:spPr>
        <p:txBody>
          <a:bodyPr wrap="square">
            <a:spAutoFit/>
          </a:bodyPr>
          <a:lstStyle/>
          <a:p>
            <a:pPr marL="285750" indent="-285750" algn="just">
              <a:lnSpc>
                <a:spcPct val="150000"/>
              </a:lnSpc>
              <a:buFont typeface="Century Gothic" pitchFamily="34" charset="0"/>
              <a:buChar char="►"/>
            </a:pPr>
            <a:r>
              <a:rPr lang="el-GR" dirty="0" smtClean="0">
                <a:solidFill>
                  <a:schemeClr val="tx1">
                    <a:lumMod val="75000"/>
                    <a:lumOff val="25000"/>
                  </a:schemeClr>
                </a:solidFill>
                <a:latin typeface="Century Gothic" pitchFamily="34" charset="0"/>
              </a:rPr>
              <a:t>Βελτίωση της </a:t>
            </a:r>
            <a:r>
              <a:rPr lang="el-GR" b="1" dirty="0" smtClean="0">
                <a:solidFill>
                  <a:schemeClr val="tx1">
                    <a:lumMod val="75000"/>
                    <a:lumOff val="25000"/>
                  </a:schemeClr>
                </a:solidFill>
                <a:latin typeface="Century Gothic" pitchFamily="34" charset="0"/>
              </a:rPr>
              <a:t>μαθησιακής εμπειρίας </a:t>
            </a:r>
          </a:p>
          <a:p>
            <a:pPr marL="285750" indent="-285750" algn="just">
              <a:lnSpc>
                <a:spcPct val="150000"/>
              </a:lnSpc>
            </a:pPr>
            <a:r>
              <a:rPr lang="el-GR" dirty="0" smtClean="0">
                <a:solidFill>
                  <a:schemeClr val="tx1">
                    <a:lumMod val="75000"/>
                    <a:lumOff val="25000"/>
                  </a:schemeClr>
                </a:solidFill>
                <a:latin typeface="Century Gothic" pitchFamily="34" charset="0"/>
              </a:rPr>
              <a:t>     και των </a:t>
            </a:r>
            <a:r>
              <a:rPr lang="el-GR" b="1" dirty="0" smtClean="0">
                <a:solidFill>
                  <a:schemeClr val="tx1">
                    <a:lumMod val="75000"/>
                    <a:lumOff val="25000"/>
                  </a:schemeClr>
                </a:solidFill>
                <a:latin typeface="Century Gothic" pitchFamily="34" charset="0"/>
              </a:rPr>
              <a:t>προοπτικών σταδιοδρομίας.</a:t>
            </a:r>
          </a:p>
          <a:p>
            <a:pPr marL="285750" indent="-285750" algn="just">
              <a:lnSpc>
                <a:spcPct val="150000"/>
              </a:lnSpc>
              <a:buFont typeface="Century Gothic" pitchFamily="34" charset="0"/>
              <a:buChar char="►"/>
            </a:pPr>
            <a:r>
              <a:rPr lang="el-GR" dirty="0" smtClean="0">
                <a:solidFill>
                  <a:schemeClr val="tx1">
                    <a:lumMod val="75000"/>
                    <a:lumOff val="25000"/>
                  </a:schemeClr>
                </a:solidFill>
                <a:latin typeface="Century Gothic" pitchFamily="34" charset="0"/>
              </a:rPr>
              <a:t>Αξιοποίηση εγχώριων προτεραιοτήτων με βάση τις τοπικές ανάγκες.</a:t>
            </a:r>
          </a:p>
          <a:p>
            <a:pPr marL="285750" indent="-285750" algn="just">
              <a:lnSpc>
                <a:spcPct val="150000"/>
              </a:lnSpc>
              <a:buFont typeface="Century Gothic" pitchFamily="34" charset="0"/>
              <a:buChar char="►"/>
            </a:pPr>
            <a:r>
              <a:rPr lang="el-GR" dirty="0" smtClean="0">
                <a:solidFill>
                  <a:schemeClr val="tx1">
                    <a:lumMod val="75000"/>
                    <a:lumOff val="25000"/>
                  </a:schemeClr>
                </a:solidFill>
                <a:latin typeface="Century Gothic" pitchFamily="34" charset="0"/>
              </a:rPr>
              <a:t>Προσδιορισμός και ανάπτυξη ακαδημαϊκού προσωπικού.</a:t>
            </a:r>
          </a:p>
          <a:p>
            <a:pPr marL="285750" indent="-285750" algn="just">
              <a:lnSpc>
                <a:spcPct val="150000"/>
              </a:lnSpc>
              <a:buFont typeface="Century Gothic" pitchFamily="34" charset="0"/>
              <a:buChar char="►"/>
            </a:pPr>
            <a:r>
              <a:rPr lang="el-GR" dirty="0" smtClean="0">
                <a:solidFill>
                  <a:schemeClr val="tx1">
                    <a:lumMod val="75000"/>
                    <a:lumOff val="25000"/>
                  </a:schemeClr>
                </a:solidFill>
                <a:latin typeface="Century Gothic" pitchFamily="34" charset="0"/>
              </a:rPr>
              <a:t>Βελτίωση της αυτοπεποίθησης, των κινήτρων και των επιδόσεων του προσωπικού.</a:t>
            </a:r>
          </a:p>
          <a:p>
            <a:pPr marL="285750" indent="-285750" algn="just">
              <a:lnSpc>
                <a:spcPct val="150000"/>
              </a:lnSpc>
              <a:buFont typeface="Century Gothic" pitchFamily="34" charset="0"/>
              <a:buChar char="►"/>
            </a:pPr>
            <a:r>
              <a:rPr lang="el-GR" dirty="0" smtClean="0">
                <a:solidFill>
                  <a:schemeClr val="tx1">
                    <a:lumMod val="75000"/>
                    <a:lumOff val="25000"/>
                  </a:schemeClr>
                </a:solidFill>
                <a:latin typeface="Century Gothic" pitchFamily="34" charset="0"/>
              </a:rPr>
              <a:t>Ενθάρρυνση της </a:t>
            </a:r>
            <a:r>
              <a:rPr lang="el-GR" b="1" dirty="0" smtClean="0">
                <a:solidFill>
                  <a:schemeClr val="tx1">
                    <a:lumMod val="75000"/>
                    <a:lumOff val="25000"/>
                  </a:schemeClr>
                </a:solidFill>
                <a:latin typeface="Century Gothic" pitchFamily="34" charset="0"/>
              </a:rPr>
              <a:t>δια βίου μάθησης</a:t>
            </a:r>
            <a:r>
              <a:rPr lang="el-GR" dirty="0" smtClean="0">
                <a:solidFill>
                  <a:schemeClr val="tx1">
                    <a:lumMod val="75000"/>
                    <a:lumOff val="25000"/>
                  </a:schemeClr>
                </a:solidFill>
                <a:latin typeface="Century Gothic" pitchFamily="34" charset="0"/>
              </a:rPr>
              <a:t>.</a:t>
            </a:r>
            <a:endParaRPr lang="en-US" b="1" dirty="0">
              <a:solidFill>
                <a:schemeClr val="tx1">
                  <a:lumMod val="75000"/>
                  <a:lumOff val="25000"/>
                </a:schemeClr>
              </a:solidFill>
              <a:latin typeface="Century Gothic" pitchFamily="34" charset="0"/>
            </a:endParaRPr>
          </a:p>
        </p:txBody>
      </p:sp>
      <p:pic>
        <p:nvPicPr>
          <p:cNvPr id="30730" name="Picture 2" descr="http://www.loncainternational.com/img/quality.png"/>
          <p:cNvPicPr>
            <a:picLocks noChangeAspect="1" noChangeArrowheads="1"/>
          </p:cNvPicPr>
          <p:nvPr/>
        </p:nvPicPr>
        <p:blipFill>
          <a:blip r:embed="rId4" cstate="print"/>
          <a:srcRect/>
          <a:stretch>
            <a:fillRect/>
          </a:stretch>
        </p:blipFill>
        <p:spPr bwMode="auto">
          <a:xfrm>
            <a:off x="602460" y="1043595"/>
            <a:ext cx="647700" cy="687388"/>
          </a:xfrm>
          <a:prstGeom prst="rect">
            <a:avLst/>
          </a:prstGeom>
          <a:noFill/>
          <a:ln w="9525">
            <a:noFill/>
            <a:miter lim="800000"/>
            <a:headEnd/>
            <a:tailEnd/>
          </a:ln>
        </p:spPr>
      </p:pic>
      <p:sp>
        <p:nvSpPr>
          <p:cNvPr id="17" name="Title 1"/>
          <p:cNvSpPr txBox="1">
            <a:spLocks/>
          </p:cNvSpPr>
          <p:nvPr/>
        </p:nvSpPr>
        <p:spPr bwMode="auto">
          <a:xfrm>
            <a:off x="268848" y="109863"/>
            <a:ext cx="8153400" cy="547687"/>
          </a:xfrm>
          <a:prstGeom prst="rect">
            <a:avLst/>
          </a:prstGeom>
          <a:noFill/>
          <a:ln w="9525">
            <a:noFill/>
            <a:miter lim="800000"/>
            <a:headEnd/>
            <a:tailEnd/>
          </a:ln>
        </p:spPr>
        <p:txBody>
          <a:bodyPr anchor="ctr"/>
          <a:lstStyle/>
          <a:p>
            <a:pPr>
              <a:defRPr/>
            </a:pPr>
            <a:r>
              <a:rPr lang="el-GR" sz="2800" kern="0" dirty="0" smtClean="0">
                <a:solidFill>
                  <a:schemeClr val="bg1"/>
                </a:solidFill>
                <a:latin typeface="Century Gothic" pitchFamily="34" charset="0"/>
                <a:cs typeface="Tahoma" pitchFamily="34" charset="0"/>
              </a:rPr>
              <a:t>ΔΙΑΧΕΙΡΙΣΗ ΠΟΙΟΤΗΤΑΣ</a:t>
            </a:r>
            <a:endParaRPr lang="en-US" sz="2800" kern="0" dirty="0">
              <a:solidFill>
                <a:schemeClr val="bg1"/>
              </a:solidFill>
              <a:latin typeface="Century Gothic" pitchFamily="34" charset="0"/>
              <a:cs typeface="Tahoma" pitchFamily="34" charset="0"/>
            </a:endParaRPr>
          </a:p>
        </p:txBody>
      </p:sp>
      <p:pic>
        <p:nvPicPr>
          <p:cNvPr id="18" name="Picture 17" descr="logoamcgreek-final.jpg"/>
          <p:cNvPicPr>
            <a:picLocks noChangeAspect="1"/>
          </p:cNvPicPr>
          <p:nvPr/>
        </p:nvPicPr>
        <p:blipFill>
          <a:blip r:embed="rId5"/>
          <a:stretch>
            <a:fillRect/>
          </a:stretch>
        </p:blipFill>
        <p:spPr>
          <a:xfrm>
            <a:off x="45024" y="6296820"/>
            <a:ext cx="1722132" cy="520084"/>
          </a:xfrm>
          <a:prstGeom prst="rect">
            <a:avLst/>
          </a:prstGeom>
        </p:spPr>
      </p:pic>
    </p:spTree>
    <p:extLst>
      <p:ext uri="{BB962C8B-B14F-4D97-AF65-F5344CB8AC3E}">
        <p14:creationId xmlns:p14="http://schemas.microsoft.com/office/powerpoint/2010/main" val="12685480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9144000" cy="770562"/>
            <a:chOff x="0" y="0"/>
            <a:chExt cx="9144000" cy="770562"/>
          </a:xfrm>
        </p:grpSpPr>
        <p:sp>
          <p:nvSpPr>
            <p:cNvPr id="21" name="Rectangle 20"/>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txBox="1">
            <a:spLocks noChangeArrowheads="1"/>
          </p:cNvSpPr>
          <p:nvPr/>
        </p:nvSpPr>
        <p:spPr bwMode="auto">
          <a:xfrm>
            <a:off x="950237" y="64038"/>
            <a:ext cx="7221538" cy="714375"/>
          </a:xfrm>
          <a:prstGeom prst="rect">
            <a:avLst/>
          </a:prstGeom>
          <a:noFill/>
          <a:ln w="9525">
            <a:noFill/>
            <a:miter lim="800000"/>
            <a:headEnd/>
            <a:tailEnd/>
          </a:ln>
          <a:effectLst/>
        </p:spPr>
        <p:txBody>
          <a:bodyPr anchor="ctr"/>
          <a:lstStyle/>
          <a:p>
            <a:pPr algn="ctr">
              <a:defRPr/>
            </a:pPr>
            <a:r>
              <a:rPr lang="en-US" sz="2800" dirty="0">
                <a:solidFill>
                  <a:schemeClr val="bg1"/>
                </a:solidFill>
                <a:latin typeface="Century Gothic" pitchFamily="34" charset="0"/>
                <a:cs typeface="+mn-cs"/>
              </a:rPr>
              <a:t> </a:t>
            </a:r>
            <a:r>
              <a:rPr lang="el-GR" sz="2800" dirty="0" smtClean="0">
                <a:solidFill>
                  <a:schemeClr val="bg1"/>
                </a:solidFill>
                <a:latin typeface="Century Gothic" pitchFamily="34" charset="0"/>
                <a:cs typeface="+mn-cs"/>
              </a:rPr>
              <a:t>ΑΝΑΠΤΥΞΗ ΠΡΟΣΩΠΙΚΟΥ</a:t>
            </a:r>
            <a:endParaRPr lang="en-US" sz="2800" dirty="0">
              <a:solidFill>
                <a:schemeClr val="bg1"/>
              </a:solidFill>
              <a:latin typeface="Century Gothic" pitchFamily="34" charset="0"/>
              <a:cs typeface="+mn-cs"/>
            </a:endParaRPr>
          </a:p>
        </p:txBody>
      </p:sp>
      <p:sp>
        <p:nvSpPr>
          <p:cNvPr id="31748" name="Line 23"/>
          <p:cNvSpPr>
            <a:spLocks noChangeShapeType="1"/>
          </p:cNvSpPr>
          <p:nvPr/>
        </p:nvSpPr>
        <p:spPr bwMode="auto">
          <a:xfrm>
            <a:off x="6331756" y="1357182"/>
            <a:ext cx="0" cy="1692275"/>
          </a:xfrm>
          <a:prstGeom prst="line">
            <a:avLst/>
          </a:prstGeom>
          <a:noFill/>
          <a:ln w="31750">
            <a:solidFill>
              <a:schemeClr val="tx1"/>
            </a:solidFill>
            <a:prstDash val="dash"/>
            <a:round/>
            <a:headEnd/>
            <a:tailEnd/>
          </a:ln>
        </p:spPr>
        <p:txBody>
          <a:bodyPr/>
          <a:lstStyle/>
          <a:p>
            <a:endParaRPr lang="el-GR"/>
          </a:p>
        </p:txBody>
      </p:sp>
      <p:sp>
        <p:nvSpPr>
          <p:cNvPr id="31749" name="Line 7"/>
          <p:cNvSpPr>
            <a:spLocks noChangeShapeType="1"/>
          </p:cNvSpPr>
          <p:nvPr/>
        </p:nvSpPr>
        <p:spPr bwMode="auto">
          <a:xfrm>
            <a:off x="232581" y="3649531"/>
            <a:ext cx="8497887" cy="0"/>
          </a:xfrm>
          <a:prstGeom prst="line">
            <a:avLst/>
          </a:prstGeom>
          <a:noFill/>
          <a:ln w="28575">
            <a:solidFill>
              <a:schemeClr val="tx1"/>
            </a:solidFill>
            <a:prstDash val="sysDot"/>
            <a:round/>
            <a:headEnd/>
            <a:tailEnd/>
          </a:ln>
        </p:spPr>
        <p:txBody>
          <a:bodyPr/>
          <a:lstStyle/>
          <a:p>
            <a:endParaRPr lang="el-GR"/>
          </a:p>
        </p:txBody>
      </p:sp>
      <p:sp>
        <p:nvSpPr>
          <p:cNvPr id="16" name="TextBox 15"/>
          <p:cNvSpPr txBox="1"/>
          <p:nvPr/>
        </p:nvSpPr>
        <p:spPr>
          <a:xfrm>
            <a:off x="285672" y="4021285"/>
            <a:ext cx="2896948" cy="1877437"/>
          </a:xfrm>
          <a:prstGeom prst="rect">
            <a:avLst/>
          </a:prstGeom>
          <a:noFill/>
        </p:spPr>
        <p:txBody>
          <a:bodyPr wrap="none">
            <a:spAutoFit/>
          </a:bodyPr>
          <a:lstStyle/>
          <a:p>
            <a:pPr algn="ctr">
              <a:defRPr/>
            </a:pPr>
            <a:r>
              <a:rPr lang="en-US" sz="3600" cap="all" dirty="0">
                <a:ln w="9000" cmpd="sng">
                  <a:solidFill>
                    <a:schemeClr val="accent4">
                      <a:shade val="50000"/>
                      <a:satMod val="120000"/>
                    </a:schemeClr>
                  </a:solidFill>
                  <a:prstDash val="solid"/>
                </a:ln>
                <a:effectLst>
                  <a:reflection blurRad="12700" stA="28000" endPos="45000" dist="1000" dir="5400000" sy="-100000" algn="bl" rotWithShape="0"/>
                </a:effectLst>
                <a:latin typeface="Century Gothic" pitchFamily="34" charset="0"/>
                <a:cs typeface="+mn-cs"/>
              </a:rPr>
              <a:t>3-4 </a:t>
            </a:r>
          </a:p>
          <a:p>
            <a:pPr algn="ctr">
              <a:defRPr/>
            </a:pPr>
            <a:endParaRPr lang="en-US" sz="2000" dirty="0">
              <a:latin typeface="Century Gothic" pitchFamily="34" charset="0"/>
              <a:cs typeface="+mn-cs"/>
            </a:endParaRPr>
          </a:p>
          <a:p>
            <a:pPr algn="ctr">
              <a:defRPr/>
            </a:pPr>
            <a:r>
              <a:rPr lang="en-US" sz="2000" dirty="0">
                <a:latin typeface="Century Gothic" pitchFamily="34" charset="0"/>
                <a:cs typeface="+mn-cs"/>
              </a:rPr>
              <a:t>In-house </a:t>
            </a:r>
          </a:p>
          <a:p>
            <a:pPr algn="ctr">
              <a:defRPr/>
            </a:pPr>
            <a:r>
              <a:rPr lang="en-US" sz="2000" dirty="0" smtClean="0">
                <a:latin typeface="Century Gothic" pitchFamily="34" charset="0"/>
                <a:cs typeface="+mn-cs"/>
              </a:rPr>
              <a:t>Workshops/</a:t>
            </a:r>
            <a:r>
              <a:rPr lang="el-GR" sz="2000" dirty="0" smtClean="0">
                <a:latin typeface="Century Gothic" pitchFamily="34" charset="0"/>
                <a:cs typeface="+mn-cs"/>
              </a:rPr>
              <a:t>σεμινάριο </a:t>
            </a:r>
          </a:p>
          <a:p>
            <a:pPr algn="ctr">
              <a:defRPr/>
            </a:pPr>
            <a:r>
              <a:rPr lang="el-GR" sz="2000" dirty="0" smtClean="0">
                <a:latin typeface="Century Gothic" pitchFamily="34" charset="0"/>
                <a:cs typeface="+mn-cs"/>
              </a:rPr>
              <a:t>ανά εξάμηνο</a:t>
            </a:r>
            <a:endParaRPr lang="en-US" sz="2000" dirty="0">
              <a:latin typeface="Century Gothic" pitchFamily="34" charset="0"/>
              <a:cs typeface="+mn-cs"/>
            </a:endParaRPr>
          </a:p>
        </p:txBody>
      </p:sp>
      <p:sp>
        <p:nvSpPr>
          <p:cNvPr id="17" name="TextBox 16"/>
          <p:cNvSpPr txBox="1"/>
          <p:nvPr/>
        </p:nvSpPr>
        <p:spPr>
          <a:xfrm>
            <a:off x="3358949" y="923962"/>
            <a:ext cx="3024178" cy="2492990"/>
          </a:xfrm>
          <a:prstGeom prst="rect">
            <a:avLst/>
          </a:prstGeom>
          <a:noFill/>
        </p:spPr>
        <p:txBody>
          <a:bodyPr wrap="square">
            <a:spAutoFit/>
          </a:bodyPr>
          <a:lstStyle/>
          <a:p>
            <a:pPr algn="ctr">
              <a:defRPr/>
            </a:pPr>
            <a:r>
              <a:rPr lang="en-US" sz="3600" cap="all" dirty="0">
                <a:ln w="9000" cmpd="sng">
                  <a:solidFill>
                    <a:schemeClr val="accent4">
                      <a:shade val="50000"/>
                      <a:satMod val="120000"/>
                    </a:schemeClr>
                  </a:solidFill>
                  <a:prstDash val="solid"/>
                </a:ln>
                <a:effectLst>
                  <a:reflection blurRad="12700" stA="28000" endPos="45000" dist="1000" dir="5400000" sy="-100000" algn="bl" rotWithShape="0"/>
                </a:effectLst>
                <a:latin typeface="Century Gothic" pitchFamily="34" charset="0"/>
                <a:cs typeface="+mn-cs"/>
              </a:rPr>
              <a:t>2 </a:t>
            </a:r>
          </a:p>
          <a:p>
            <a:pPr algn="ctr">
              <a:defRPr/>
            </a:pPr>
            <a:endParaRPr lang="en-US" sz="2000" dirty="0">
              <a:latin typeface="Century Gothic" pitchFamily="34" charset="0"/>
              <a:cs typeface="+mn-cs"/>
            </a:endParaRPr>
          </a:p>
          <a:p>
            <a:pPr algn="ctr">
              <a:defRPr/>
            </a:pPr>
            <a:r>
              <a:rPr lang="el-GR" sz="2000" dirty="0" smtClean="0">
                <a:latin typeface="Century Gothic" pitchFamily="34" charset="0"/>
              </a:rPr>
              <a:t>Διαρκής Υποστήριξη-</a:t>
            </a:r>
          </a:p>
          <a:p>
            <a:pPr algn="ctr">
              <a:defRPr/>
            </a:pPr>
            <a:r>
              <a:rPr lang="el-GR" sz="2000" dirty="0" smtClean="0">
                <a:latin typeface="Century Gothic" pitchFamily="34" charset="0"/>
              </a:rPr>
              <a:t>Εκπαίδευση από το </a:t>
            </a:r>
          </a:p>
          <a:p>
            <a:pPr algn="ctr">
              <a:defRPr/>
            </a:pPr>
            <a:r>
              <a:rPr lang="el-GR" sz="2000" dirty="0" smtClean="0">
                <a:latin typeface="Century Gothic" pitchFamily="34" charset="0"/>
              </a:rPr>
              <a:t>συνεργαζόμενο </a:t>
            </a:r>
          </a:p>
          <a:p>
            <a:pPr algn="ctr">
              <a:defRPr/>
            </a:pPr>
            <a:r>
              <a:rPr lang="el-GR" sz="2000" dirty="0" smtClean="0">
                <a:latin typeface="Century Gothic" pitchFamily="34" charset="0"/>
              </a:rPr>
              <a:t>Βρετανικό Πανεπιστήμιο </a:t>
            </a:r>
          </a:p>
        </p:txBody>
      </p:sp>
      <p:sp>
        <p:nvSpPr>
          <p:cNvPr id="18" name="TextBox 17"/>
          <p:cNvSpPr txBox="1"/>
          <p:nvPr/>
        </p:nvSpPr>
        <p:spPr>
          <a:xfrm>
            <a:off x="6626381" y="4026424"/>
            <a:ext cx="2204451" cy="1877437"/>
          </a:xfrm>
          <a:prstGeom prst="rect">
            <a:avLst/>
          </a:prstGeom>
          <a:noFill/>
        </p:spPr>
        <p:txBody>
          <a:bodyPr wrap="none">
            <a:spAutoFit/>
          </a:bodyPr>
          <a:lstStyle/>
          <a:p>
            <a:pPr algn="ctr">
              <a:defRPr/>
            </a:pPr>
            <a:r>
              <a:rPr lang="en-US" sz="3600" cap="all" dirty="0">
                <a:ln w="9000" cmpd="sng">
                  <a:solidFill>
                    <a:schemeClr val="accent4">
                      <a:shade val="50000"/>
                      <a:satMod val="120000"/>
                    </a:schemeClr>
                  </a:solidFill>
                  <a:prstDash val="solid"/>
                </a:ln>
                <a:effectLst>
                  <a:reflection blurRad="12700" stA="28000" endPos="45000" dist="1000" dir="5400000" sy="-100000" algn="bl" rotWithShape="0"/>
                </a:effectLst>
                <a:latin typeface="Century Gothic" pitchFamily="34" charset="0"/>
                <a:cs typeface="+mn-cs"/>
              </a:rPr>
              <a:t>1 to 1 </a:t>
            </a:r>
          </a:p>
          <a:p>
            <a:pPr algn="ctr">
              <a:defRPr/>
            </a:pPr>
            <a:endParaRPr lang="en-US" sz="2000" dirty="0">
              <a:latin typeface="Century Gothic" pitchFamily="34" charset="0"/>
              <a:cs typeface="+mn-cs"/>
            </a:endParaRPr>
          </a:p>
          <a:p>
            <a:pPr algn="ctr">
              <a:defRPr/>
            </a:pPr>
            <a:r>
              <a:rPr lang="en-US" sz="2000" dirty="0">
                <a:latin typeface="Century Gothic" pitchFamily="34" charset="0"/>
                <a:cs typeface="+mn-cs"/>
              </a:rPr>
              <a:t>Sessions </a:t>
            </a:r>
            <a:r>
              <a:rPr lang="el-GR" sz="2000" dirty="0" smtClean="0">
                <a:latin typeface="Century Gothic" pitchFamily="34" charset="0"/>
                <a:cs typeface="+mn-cs"/>
              </a:rPr>
              <a:t>με τους </a:t>
            </a:r>
          </a:p>
          <a:p>
            <a:pPr algn="ctr">
              <a:defRPr/>
            </a:pPr>
            <a:r>
              <a:rPr lang="el-GR" sz="2000" dirty="0" smtClean="0">
                <a:latin typeface="Century Gothic" pitchFamily="34" charset="0"/>
                <a:cs typeface="+mn-cs"/>
              </a:rPr>
              <a:t>Ακαδημαϊκούς </a:t>
            </a:r>
          </a:p>
          <a:p>
            <a:pPr algn="ctr">
              <a:defRPr/>
            </a:pPr>
            <a:r>
              <a:rPr lang="el-GR" sz="2000" dirty="0" smtClean="0">
                <a:latin typeface="Century Gothic" pitchFamily="34" charset="0"/>
                <a:cs typeface="+mn-cs"/>
              </a:rPr>
              <a:t>Υπεύθυνους</a:t>
            </a:r>
            <a:endParaRPr lang="en-US" sz="2000" dirty="0">
              <a:latin typeface="Century Gothic" pitchFamily="34" charset="0"/>
              <a:cs typeface="+mn-cs"/>
            </a:endParaRPr>
          </a:p>
        </p:txBody>
      </p:sp>
      <p:sp>
        <p:nvSpPr>
          <p:cNvPr id="19" name="TextBox 18"/>
          <p:cNvSpPr txBox="1"/>
          <p:nvPr/>
        </p:nvSpPr>
        <p:spPr>
          <a:xfrm>
            <a:off x="3564967" y="4005876"/>
            <a:ext cx="2653214" cy="1877437"/>
          </a:xfrm>
          <a:prstGeom prst="rect">
            <a:avLst/>
          </a:prstGeom>
          <a:noFill/>
        </p:spPr>
        <p:txBody>
          <a:bodyPr>
            <a:spAutoFit/>
          </a:bodyPr>
          <a:lstStyle/>
          <a:p>
            <a:pPr algn="ctr">
              <a:defRPr/>
            </a:pPr>
            <a:r>
              <a:rPr lang="en-US" sz="3600" cap="all" dirty="0">
                <a:ln w="9000" cmpd="sng">
                  <a:solidFill>
                    <a:schemeClr val="accent4">
                      <a:shade val="50000"/>
                      <a:satMod val="120000"/>
                    </a:schemeClr>
                  </a:solidFill>
                  <a:prstDash val="solid"/>
                </a:ln>
                <a:effectLst>
                  <a:reflection blurRad="12700" stA="28000" endPos="45000" dist="1000" dir="5400000" sy="-100000" algn="bl" rotWithShape="0"/>
                </a:effectLst>
                <a:latin typeface="Century Gothic" pitchFamily="34" charset="0"/>
                <a:cs typeface="+mn-cs"/>
              </a:rPr>
              <a:t>2/3-day</a:t>
            </a:r>
          </a:p>
          <a:p>
            <a:pPr algn="ctr">
              <a:defRPr/>
            </a:pPr>
            <a:endParaRPr lang="en-US" sz="2000" dirty="0">
              <a:latin typeface="Century Gothic" pitchFamily="34" charset="0"/>
              <a:cs typeface="+mn-cs"/>
            </a:endParaRPr>
          </a:p>
          <a:p>
            <a:pPr algn="ctr">
              <a:defRPr/>
            </a:pPr>
            <a:r>
              <a:rPr lang="el-GR" sz="2000" dirty="0" smtClean="0">
                <a:latin typeface="Century Gothic" pitchFamily="34" charset="0"/>
                <a:cs typeface="+mn-cs"/>
              </a:rPr>
              <a:t>Πιστοποιημένη Εκπαίδευση</a:t>
            </a:r>
            <a:endParaRPr lang="en-US" sz="2000" cap="all" dirty="0">
              <a:ln w="9000" cmpd="sng">
                <a:solidFill>
                  <a:schemeClr val="accent4">
                    <a:shade val="50000"/>
                    <a:satMod val="120000"/>
                  </a:schemeClr>
                </a:solidFill>
                <a:prstDash val="solid"/>
              </a:ln>
              <a:effectLst>
                <a:reflection blurRad="12700" stA="28000" endPos="45000" dist="1000" dir="5400000" sy="-100000" algn="bl" rotWithShape="0"/>
              </a:effectLst>
              <a:latin typeface="Century Gothic" pitchFamily="34" charset="0"/>
              <a:cs typeface="+mn-cs"/>
            </a:endParaRPr>
          </a:p>
          <a:p>
            <a:pPr algn="ctr">
              <a:defRPr/>
            </a:pPr>
            <a:endParaRPr lang="en-US" sz="2000" dirty="0">
              <a:latin typeface="Century Gothic" pitchFamily="34" charset="0"/>
              <a:cs typeface="+mn-cs"/>
            </a:endParaRPr>
          </a:p>
        </p:txBody>
      </p:sp>
      <p:sp>
        <p:nvSpPr>
          <p:cNvPr id="31754" name="Line 23"/>
          <p:cNvSpPr>
            <a:spLocks noChangeShapeType="1"/>
          </p:cNvSpPr>
          <p:nvPr/>
        </p:nvSpPr>
        <p:spPr bwMode="auto">
          <a:xfrm>
            <a:off x="3325031" y="1357182"/>
            <a:ext cx="0" cy="1692275"/>
          </a:xfrm>
          <a:prstGeom prst="line">
            <a:avLst/>
          </a:prstGeom>
          <a:noFill/>
          <a:ln w="31750">
            <a:solidFill>
              <a:schemeClr val="tx1"/>
            </a:solidFill>
            <a:prstDash val="dash"/>
            <a:round/>
            <a:headEnd/>
            <a:tailEnd/>
          </a:ln>
        </p:spPr>
        <p:txBody>
          <a:bodyPr/>
          <a:lstStyle/>
          <a:p>
            <a:endParaRPr lang="el-GR"/>
          </a:p>
        </p:txBody>
      </p:sp>
      <p:sp>
        <p:nvSpPr>
          <p:cNvPr id="31755" name="Line 23"/>
          <p:cNvSpPr>
            <a:spLocks noChangeShapeType="1"/>
          </p:cNvSpPr>
          <p:nvPr/>
        </p:nvSpPr>
        <p:spPr bwMode="auto">
          <a:xfrm>
            <a:off x="3379006" y="4180985"/>
            <a:ext cx="0" cy="1690688"/>
          </a:xfrm>
          <a:prstGeom prst="line">
            <a:avLst/>
          </a:prstGeom>
          <a:noFill/>
          <a:ln w="31750">
            <a:solidFill>
              <a:schemeClr val="tx1"/>
            </a:solidFill>
            <a:prstDash val="dash"/>
            <a:round/>
            <a:headEnd/>
            <a:tailEnd/>
          </a:ln>
        </p:spPr>
        <p:txBody>
          <a:bodyPr/>
          <a:lstStyle/>
          <a:p>
            <a:endParaRPr lang="el-GR"/>
          </a:p>
        </p:txBody>
      </p:sp>
      <p:sp>
        <p:nvSpPr>
          <p:cNvPr id="31756" name="Line 23"/>
          <p:cNvSpPr>
            <a:spLocks noChangeShapeType="1"/>
          </p:cNvSpPr>
          <p:nvPr/>
        </p:nvSpPr>
        <p:spPr bwMode="auto">
          <a:xfrm>
            <a:off x="6342030" y="4162684"/>
            <a:ext cx="0" cy="1692275"/>
          </a:xfrm>
          <a:prstGeom prst="line">
            <a:avLst/>
          </a:prstGeom>
          <a:noFill/>
          <a:ln w="31750">
            <a:solidFill>
              <a:schemeClr val="tx1"/>
            </a:solidFill>
            <a:prstDash val="dash"/>
            <a:round/>
            <a:headEnd/>
            <a:tailEnd/>
          </a:ln>
        </p:spPr>
        <p:txBody>
          <a:bodyPr/>
          <a:lstStyle/>
          <a:p>
            <a:endParaRPr lang="el-GR"/>
          </a:p>
        </p:txBody>
      </p:sp>
      <p:pic>
        <p:nvPicPr>
          <p:cNvPr id="104450" name="Picture 2" descr="http://www.indecomm.net/images/learning/tree.png"/>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6680961" y="1146282"/>
            <a:ext cx="2107821" cy="2088232"/>
          </a:xfrm>
          <a:prstGeom prst="rect">
            <a:avLst/>
          </a:prstGeom>
          <a:noFill/>
        </p:spPr>
      </p:pic>
      <p:pic>
        <p:nvPicPr>
          <p:cNvPr id="104452" name="Picture 4" descr="http://www.disconex.discourseanalysis.net/images/knowledge.png"/>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786668" y="995499"/>
            <a:ext cx="2160240" cy="2321387"/>
          </a:xfrm>
          <a:prstGeom prst="rect">
            <a:avLst/>
          </a:prstGeom>
          <a:noFill/>
        </p:spPr>
      </p:pic>
      <p:pic>
        <p:nvPicPr>
          <p:cNvPr id="23" name="Picture 22" descr="logoamcgreek-final.jpg"/>
          <p:cNvPicPr>
            <a:picLocks noChangeAspect="1"/>
          </p:cNvPicPr>
          <p:nvPr/>
        </p:nvPicPr>
        <p:blipFill>
          <a:blip r:embed="rId4"/>
          <a:stretch>
            <a:fillRect/>
          </a:stretch>
        </p:blipFill>
        <p:spPr>
          <a:xfrm>
            <a:off x="45024" y="6296820"/>
            <a:ext cx="1722132" cy="520084"/>
          </a:xfrm>
          <a:prstGeom prst="rect">
            <a:avLst/>
          </a:prstGeom>
        </p:spPr>
      </p:pic>
    </p:spTree>
    <p:extLst>
      <p:ext uri="{BB962C8B-B14F-4D97-AF65-F5344CB8AC3E}">
        <p14:creationId xmlns:p14="http://schemas.microsoft.com/office/powerpoint/2010/main" val="3826750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770562"/>
            <a:chOff x="0" y="0"/>
            <a:chExt cx="9144000" cy="770562"/>
          </a:xfrm>
        </p:grpSpPr>
        <p:sp>
          <p:nvSpPr>
            <p:cNvPr id="8" name="Rectangle 7"/>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2"/>
          <p:cNvSpPr txBox="1">
            <a:spLocks/>
          </p:cNvSpPr>
          <p:nvPr/>
        </p:nvSpPr>
        <p:spPr>
          <a:xfrm>
            <a:off x="150121" y="1048412"/>
            <a:ext cx="4386979" cy="3533866"/>
          </a:xfrm>
          <a:prstGeom prst="rect">
            <a:avLst/>
          </a:prstGeom>
        </p:spPr>
        <p:txBody>
          <a:bodyPr vert="horz" lIns="91440" tIns="45720" rIns="91440" bIns="45720" rtlCol="0">
            <a:noAutofit/>
          </a:bodyPr>
          <a:lstStyle/>
          <a:p>
            <a:pPr marL="342900" indent="-342900">
              <a:lnSpc>
                <a:spcPct val="160000"/>
              </a:lnSpc>
              <a:spcBef>
                <a:spcPct val="20000"/>
              </a:spcBef>
              <a:buFont typeface="Century Gothic" pitchFamily="34" charset="0"/>
              <a:buChar char="►"/>
              <a:defRPr/>
            </a:pPr>
            <a:r>
              <a:rPr lang="el-GR" sz="2000" dirty="0" smtClean="0">
                <a:latin typeface="Century Gothic" pitchFamily="34" charset="0"/>
              </a:rPr>
              <a:t>Εσωτερικό Σύστημα </a:t>
            </a:r>
            <a:r>
              <a:rPr lang="en-US" sz="2000" dirty="0" smtClean="0">
                <a:latin typeface="Century Gothic" pitchFamily="34" charset="0"/>
              </a:rPr>
              <a:t>reporting</a:t>
            </a:r>
          </a:p>
          <a:p>
            <a:pPr marL="342900" marR="0" lvl="0" indent="-342900" algn="l" defTabSz="457200" rtl="0" eaLnBrk="1" fontAlgn="auto" latinLnBrk="0" hangingPunct="1">
              <a:lnSpc>
                <a:spcPct val="160000"/>
              </a:lnSpc>
              <a:spcBef>
                <a:spcPct val="20000"/>
              </a:spcBef>
              <a:spcAft>
                <a:spcPts val="0"/>
              </a:spcAft>
              <a:buClrTx/>
              <a:buSzTx/>
              <a:buFont typeface="Century Gothic" pitchFamily="34" charset="0"/>
              <a:buChar char="►"/>
              <a:tabLst/>
              <a:defRPr/>
            </a:pPr>
            <a:r>
              <a:rPr lang="el-GR" sz="2000" dirty="0" smtClean="0">
                <a:latin typeface="Century Gothic" pitchFamily="34" charset="0"/>
              </a:rPr>
              <a:t>Ηλεκτρονική Διαδικασία Διαχείρισης</a:t>
            </a:r>
            <a:endParaRPr lang="en-US" sz="2000" dirty="0" smtClean="0">
              <a:latin typeface="Century Gothic" pitchFamily="34" charset="0"/>
            </a:endParaRPr>
          </a:p>
          <a:p>
            <a:pPr marL="342900" indent="-342900">
              <a:lnSpc>
                <a:spcPct val="160000"/>
              </a:lnSpc>
              <a:spcBef>
                <a:spcPct val="20000"/>
              </a:spcBef>
              <a:buFont typeface="Century Gothic" pitchFamily="34" charset="0"/>
              <a:buChar char="►"/>
              <a:defRPr/>
            </a:pPr>
            <a:r>
              <a:rPr lang="en-US" sz="2000" dirty="0" smtClean="0">
                <a:latin typeface="Century Gothic" pitchFamily="34" charset="0"/>
              </a:rPr>
              <a:t>Cross-campus </a:t>
            </a:r>
            <a:r>
              <a:rPr lang="el-GR" sz="2000" dirty="0" smtClean="0">
                <a:latin typeface="Century Gothic" pitchFamily="34" charset="0"/>
              </a:rPr>
              <a:t>διαχείριση</a:t>
            </a:r>
            <a:r>
              <a:rPr lang="en-US" sz="2000" dirty="0" smtClean="0">
                <a:latin typeface="Century Gothic" pitchFamily="34" charset="0"/>
              </a:rPr>
              <a:t> </a:t>
            </a:r>
          </a:p>
          <a:p>
            <a:pPr marL="342900" marR="0" lvl="0" indent="-342900" algn="l" defTabSz="457200" rtl="0" eaLnBrk="1" fontAlgn="auto" latinLnBrk="0" hangingPunct="1">
              <a:lnSpc>
                <a:spcPct val="160000"/>
              </a:lnSpc>
              <a:spcBef>
                <a:spcPct val="20000"/>
              </a:spcBef>
              <a:spcAft>
                <a:spcPts val="0"/>
              </a:spcAft>
              <a:buClrTx/>
              <a:buSzTx/>
              <a:buFont typeface="Century Gothic" pitchFamily="34" charset="0"/>
              <a:buChar char="►"/>
              <a:tabLst/>
              <a:defRPr/>
            </a:pPr>
            <a:r>
              <a:rPr lang="el-GR" sz="2000" dirty="0" smtClean="0">
                <a:latin typeface="Century Gothic" pitchFamily="34" charset="0"/>
              </a:rPr>
              <a:t>Επικοινωνία μέσω </a:t>
            </a:r>
            <a:r>
              <a:rPr lang="en-US" sz="2000" dirty="0" smtClean="0">
                <a:latin typeface="Century Gothic" pitchFamily="34" charset="0"/>
              </a:rPr>
              <a:t>Buddy lists </a:t>
            </a:r>
          </a:p>
          <a:p>
            <a:pPr marL="342900" indent="-342900">
              <a:lnSpc>
                <a:spcPct val="160000"/>
              </a:lnSpc>
              <a:spcBef>
                <a:spcPct val="20000"/>
              </a:spcBef>
              <a:buFont typeface="Century Gothic" pitchFamily="34" charset="0"/>
              <a:buChar char="►"/>
            </a:pPr>
            <a:r>
              <a:rPr lang="el-GR" sz="2000" dirty="0" smtClean="0">
                <a:latin typeface="Century Gothic" pitchFamily="34" charset="0"/>
              </a:rPr>
              <a:t>Εμπλοκή φοιτητικής κοινότητας σε πρωτοβουλίες ΕΚΕ</a:t>
            </a:r>
            <a:endParaRPr lang="en-US" sz="2000" dirty="0" smtClean="0">
              <a:latin typeface="Century Gothic" pitchFamily="34" charset="0"/>
            </a:endParaRPr>
          </a:p>
          <a:p>
            <a:pPr marL="342900" indent="-342900">
              <a:lnSpc>
                <a:spcPct val="160000"/>
              </a:lnSpc>
              <a:spcBef>
                <a:spcPct val="20000"/>
              </a:spcBef>
              <a:buFont typeface="Century Gothic" pitchFamily="34" charset="0"/>
              <a:buChar char="►"/>
            </a:pPr>
            <a:r>
              <a:rPr lang="el-GR" sz="2000" dirty="0" smtClean="0">
                <a:latin typeface="Century Gothic" pitchFamily="34" charset="0"/>
              </a:rPr>
              <a:t>Κέντρο Ακαδημαϊκής Υποστήριξης</a:t>
            </a:r>
            <a:endParaRPr lang="en-US" sz="2000" dirty="0" smtClean="0">
              <a:latin typeface="Century Gothic" pitchFamily="34" charset="0"/>
            </a:endParaRPr>
          </a:p>
          <a:p>
            <a:pPr marL="342900" indent="-342900">
              <a:lnSpc>
                <a:spcPct val="160000"/>
              </a:lnSpc>
              <a:spcBef>
                <a:spcPct val="20000"/>
              </a:spcBef>
              <a:buFont typeface="Century Gothic" pitchFamily="34" charset="0"/>
              <a:buChar char="►"/>
            </a:pPr>
            <a:endParaRPr kumimoji="0" lang="en-US" sz="1600" b="0" i="0" u="none" strike="noStrike" kern="1200" cap="none" spc="0" normalizeH="0" baseline="0" noProof="0" dirty="0" smtClean="0">
              <a:ln>
                <a:noFill/>
              </a:ln>
              <a:solidFill>
                <a:schemeClr val="tx1"/>
              </a:solidFill>
              <a:effectLst/>
              <a:uLnTx/>
              <a:uFillTx/>
              <a:latin typeface="Century Gothic" pitchFamily="34" charset="0"/>
            </a:endParaRPr>
          </a:p>
        </p:txBody>
      </p:sp>
      <p:pic>
        <p:nvPicPr>
          <p:cNvPr id="62466" name="Picture 2" descr="Related image"/>
          <p:cNvPicPr>
            <a:picLocks noChangeAspect="1" noChangeArrowheads="1"/>
          </p:cNvPicPr>
          <p:nvPr/>
        </p:nvPicPr>
        <p:blipFill>
          <a:blip r:embed="rId2"/>
          <a:srcRect/>
          <a:stretch>
            <a:fillRect/>
          </a:stretch>
        </p:blipFill>
        <p:spPr bwMode="auto">
          <a:xfrm>
            <a:off x="4537100" y="770563"/>
            <a:ext cx="4606901" cy="6087439"/>
          </a:xfrm>
          <a:prstGeom prst="rect">
            <a:avLst/>
          </a:prstGeom>
          <a:noFill/>
        </p:spPr>
      </p:pic>
      <p:sp>
        <p:nvSpPr>
          <p:cNvPr id="9" name="Title 1"/>
          <p:cNvSpPr txBox="1">
            <a:spLocks/>
          </p:cNvSpPr>
          <p:nvPr/>
        </p:nvSpPr>
        <p:spPr bwMode="auto">
          <a:xfrm>
            <a:off x="1727757" y="109863"/>
            <a:ext cx="5679887" cy="547687"/>
          </a:xfrm>
          <a:prstGeom prst="rect">
            <a:avLst/>
          </a:prstGeom>
          <a:noFill/>
          <a:ln w="9525">
            <a:noFill/>
            <a:miter lim="800000"/>
            <a:headEnd/>
            <a:tailEnd/>
          </a:ln>
        </p:spPr>
        <p:txBody>
          <a:bodyPr anchor="ctr"/>
          <a:lstStyle/>
          <a:p>
            <a:pPr algn="ctr">
              <a:defRPr/>
            </a:pPr>
            <a:r>
              <a:rPr lang="el-GR" sz="2800" kern="0" dirty="0" smtClean="0">
                <a:solidFill>
                  <a:schemeClr val="bg1"/>
                </a:solidFill>
                <a:latin typeface="Century Gothic" pitchFamily="34" charset="0"/>
                <a:cs typeface="Tahoma" pitchFamily="34" charset="0"/>
              </a:rPr>
              <a:t>ΚΑΛΕΣ ΠΡΑΚΤΙΚΕΣ</a:t>
            </a:r>
            <a:endParaRPr lang="en-US" sz="2800" kern="0" dirty="0">
              <a:solidFill>
                <a:schemeClr val="bg1"/>
              </a:solidFill>
              <a:latin typeface="Century Gothic" pitchFamily="34" charset="0"/>
              <a:cs typeface="Tahoma" pitchFamily="34" charset="0"/>
            </a:endParaRPr>
          </a:p>
        </p:txBody>
      </p:sp>
      <p:pic>
        <p:nvPicPr>
          <p:cNvPr id="12" name="Picture 11" descr="logoamcgreek-final.jpg"/>
          <p:cNvPicPr>
            <a:picLocks noChangeAspect="1"/>
          </p:cNvPicPr>
          <p:nvPr/>
        </p:nvPicPr>
        <p:blipFill>
          <a:blip r:embed="rId3"/>
          <a:stretch>
            <a:fillRect/>
          </a:stretch>
        </p:blipFill>
        <p:spPr>
          <a:xfrm>
            <a:off x="45024" y="6296820"/>
            <a:ext cx="1722132" cy="520084"/>
          </a:xfrm>
          <a:prstGeom prst="rect">
            <a:avLst/>
          </a:prstGeom>
        </p:spPr>
      </p:pic>
    </p:spTree>
    <p:extLst>
      <p:ext uri="{BB962C8B-B14F-4D97-AF65-F5344CB8AC3E}">
        <p14:creationId xmlns:p14="http://schemas.microsoft.com/office/powerpoint/2010/main" val="42466877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770562"/>
            <a:chOff x="0" y="0"/>
            <a:chExt cx="9144000" cy="770562"/>
          </a:xfrm>
        </p:grpSpPr>
        <p:sp>
          <p:nvSpPr>
            <p:cNvPr id="13" name="Rectangle 12"/>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94" name="Rounded Rectangle 14"/>
          <p:cNvSpPr>
            <a:spLocks noChangeArrowheads="1"/>
          </p:cNvSpPr>
          <p:nvPr/>
        </p:nvSpPr>
        <p:spPr bwMode="auto">
          <a:xfrm>
            <a:off x="355111" y="2751545"/>
            <a:ext cx="3960813" cy="3248565"/>
          </a:xfrm>
          <a:prstGeom prst="roundRect">
            <a:avLst>
              <a:gd name="adj" fmla="val 16667"/>
            </a:avLst>
          </a:prstGeom>
          <a:noFill/>
          <a:ln w="15875" algn="ctr">
            <a:solidFill>
              <a:schemeClr val="tx1">
                <a:lumMod val="75000"/>
                <a:lumOff val="25000"/>
              </a:schemeClr>
            </a:solidFill>
            <a:round/>
            <a:headEnd/>
            <a:tailEnd/>
          </a:ln>
        </p:spPr>
        <p:txBody>
          <a:bodyPr/>
          <a:lstStyle/>
          <a:p>
            <a:pPr defTabSz="914400" eaLnBrk="0" fontAlgn="base" hangingPunct="0">
              <a:spcBef>
                <a:spcPct val="0"/>
              </a:spcBef>
              <a:spcAft>
                <a:spcPct val="0"/>
              </a:spcAft>
            </a:pPr>
            <a:endParaRPr lang="el-GR">
              <a:solidFill>
                <a:srgbClr val="FFFFFF"/>
              </a:solidFill>
              <a:latin typeface="Arial" charset="0"/>
              <a:cs typeface="Arial" charset="0"/>
            </a:endParaRPr>
          </a:p>
        </p:txBody>
      </p:sp>
      <p:sp>
        <p:nvSpPr>
          <p:cNvPr id="4" name="Rectangle 3"/>
          <p:cNvSpPr/>
          <p:nvPr/>
        </p:nvSpPr>
        <p:spPr>
          <a:xfrm>
            <a:off x="2732926" y="954069"/>
            <a:ext cx="6190591" cy="1495922"/>
          </a:xfrm>
          <a:prstGeom prst="rect">
            <a:avLst/>
          </a:prstGeom>
        </p:spPr>
        <p:txBody>
          <a:bodyPr wrap="square">
            <a:spAutoFit/>
          </a:bodyPr>
          <a:lstStyle/>
          <a:p>
            <a:pPr algn="just" defTabSz="914400" fontAlgn="base">
              <a:lnSpc>
                <a:spcPct val="114000"/>
              </a:lnSpc>
              <a:spcBef>
                <a:spcPct val="0"/>
              </a:spcBef>
              <a:spcAft>
                <a:spcPct val="0"/>
              </a:spcAft>
              <a:defRPr/>
            </a:pPr>
            <a:r>
              <a:rPr lang="en-GB" sz="1600" b="1" dirty="0">
                <a:latin typeface="Century Gothic" pitchFamily="34" charset="0"/>
                <a:cs typeface="Arial" charset="0"/>
              </a:rPr>
              <a:t>► </a:t>
            </a:r>
            <a:r>
              <a:rPr lang="el-GR" sz="1600" kern="0" dirty="0" smtClean="0">
                <a:latin typeface="Century Gothic" pitchFamily="34" charset="0"/>
                <a:cs typeface="Arial" charset="0"/>
              </a:rPr>
              <a:t>Οι ακαδημαϊκές συνεργασίες του ΜΗΤΡΟΠΟΛΙΤΙΚΟΥ ΚΟΛΛΕΓΙΟΥ με το </a:t>
            </a:r>
            <a:r>
              <a:rPr lang="en-US" sz="1600" kern="0" dirty="0" smtClean="0">
                <a:latin typeface="Century Gothic" pitchFamily="34" charset="0"/>
                <a:cs typeface="Arial" charset="0"/>
              </a:rPr>
              <a:t>University </a:t>
            </a:r>
            <a:r>
              <a:rPr lang="en-US" sz="1600" kern="0" dirty="0">
                <a:latin typeface="Century Gothic" pitchFamily="34" charset="0"/>
                <a:cs typeface="Arial" charset="0"/>
              </a:rPr>
              <a:t>of East London </a:t>
            </a:r>
            <a:r>
              <a:rPr lang="el-GR" sz="1600" kern="0" dirty="0" smtClean="0">
                <a:latin typeface="Century Gothic" pitchFamily="34" charset="0"/>
                <a:cs typeface="Arial" charset="0"/>
              </a:rPr>
              <a:t>και το</a:t>
            </a:r>
            <a:r>
              <a:rPr lang="en-US" sz="1600" kern="0" dirty="0" smtClean="0">
                <a:latin typeface="Century Gothic" pitchFamily="34" charset="0"/>
                <a:cs typeface="Arial" charset="0"/>
              </a:rPr>
              <a:t> </a:t>
            </a:r>
            <a:r>
              <a:rPr lang="en-US" sz="1600" kern="0" dirty="0">
                <a:latin typeface="Century Gothic" pitchFamily="34" charset="0"/>
                <a:cs typeface="Arial" charset="0"/>
              </a:rPr>
              <a:t>Queen Margaret University </a:t>
            </a:r>
            <a:r>
              <a:rPr lang="en-US" sz="1600" kern="0" dirty="0" smtClean="0">
                <a:latin typeface="Century Gothic" pitchFamily="34" charset="0"/>
                <a:cs typeface="Arial" charset="0"/>
              </a:rPr>
              <a:t> </a:t>
            </a:r>
            <a:r>
              <a:rPr lang="el-GR" sz="1600" kern="0" dirty="0" smtClean="0">
                <a:latin typeface="Century Gothic" pitchFamily="34" charset="0"/>
                <a:cs typeface="Arial" charset="0"/>
              </a:rPr>
              <a:t>λαμβάνουν </a:t>
            </a:r>
            <a:r>
              <a:rPr lang="el-GR" sz="1600" b="1" kern="0" dirty="0" smtClean="0">
                <a:latin typeface="Century Gothic" pitchFamily="34" charset="0"/>
                <a:cs typeface="Arial" charset="0"/>
              </a:rPr>
              <a:t>εξαιρετικές κριτικές κατόπιν αξιολόγησης από το </a:t>
            </a:r>
            <a:r>
              <a:rPr lang="en-US" sz="1600" b="1" kern="0" dirty="0" smtClean="0">
                <a:latin typeface="Century Gothic" pitchFamily="34" charset="0"/>
                <a:cs typeface="Arial" charset="0"/>
              </a:rPr>
              <a:t>QAA </a:t>
            </a:r>
            <a:r>
              <a:rPr lang="en-US" sz="1600" b="1" kern="0" dirty="0">
                <a:latin typeface="Century Gothic" pitchFamily="34" charset="0"/>
                <a:cs typeface="Arial" charset="0"/>
              </a:rPr>
              <a:t>[</a:t>
            </a:r>
            <a:r>
              <a:rPr lang="en-US" sz="1600" b="1" dirty="0">
                <a:latin typeface="Century Gothic" pitchFamily="34" charset="0"/>
                <a:cs typeface="Arial" charset="0"/>
              </a:rPr>
              <a:t>Quality Assurance Agency for Higher </a:t>
            </a:r>
            <a:r>
              <a:rPr lang="en-US" sz="1600" b="1" dirty="0" smtClean="0">
                <a:latin typeface="Century Gothic" pitchFamily="34" charset="0"/>
                <a:cs typeface="Arial" charset="0"/>
              </a:rPr>
              <a:t>Education]</a:t>
            </a:r>
            <a:r>
              <a:rPr lang="en-US" sz="1600" kern="0" dirty="0" smtClean="0">
                <a:latin typeface="Century Gothic" pitchFamily="34" charset="0"/>
                <a:cs typeface="Arial" charset="0"/>
              </a:rPr>
              <a:t> </a:t>
            </a:r>
            <a:r>
              <a:rPr lang="el-GR" sz="1600" kern="0" dirty="0" smtClean="0">
                <a:latin typeface="Century Gothic" pitchFamily="34" charset="0"/>
                <a:cs typeface="Arial" charset="0"/>
              </a:rPr>
              <a:t>το</a:t>
            </a:r>
            <a:r>
              <a:rPr lang="en-US" sz="1600" kern="0" dirty="0" smtClean="0">
                <a:latin typeface="Century Gothic" pitchFamily="34" charset="0"/>
                <a:cs typeface="Arial" charset="0"/>
              </a:rPr>
              <a:t> 2016</a:t>
            </a:r>
            <a:r>
              <a:rPr lang="el-GR" sz="1600" kern="0" dirty="0" smtClean="0">
                <a:latin typeface="Century Gothic" pitchFamily="34" charset="0"/>
                <a:cs typeface="Arial" charset="0"/>
              </a:rPr>
              <a:t>, με τα ακόλουθα σχόλια</a:t>
            </a:r>
            <a:r>
              <a:rPr lang="en-US" sz="1600" b="1" dirty="0" smtClean="0">
                <a:latin typeface="Century Gothic" pitchFamily="34" charset="0"/>
                <a:cs typeface="Arial" charset="0"/>
              </a:rPr>
              <a:t>:</a:t>
            </a:r>
            <a:endParaRPr lang="en-US" sz="1600" b="1" dirty="0">
              <a:latin typeface="Century Gothic" pitchFamily="34" charset="0"/>
              <a:cs typeface="Arial" charset="0"/>
            </a:endParaRPr>
          </a:p>
        </p:txBody>
      </p:sp>
      <p:sp>
        <p:nvSpPr>
          <p:cNvPr id="6" name="Rectangle 5"/>
          <p:cNvSpPr/>
          <p:nvPr/>
        </p:nvSpPr>
        <p:spPr>
          <a:xfrm>
            <a:off x="436822" y="3579682"/>
            <a:ext cx="3744912" cy="2200602"/>
          </a:xfrm>
          <a:prstGeom prst="rect">
            <a:avLst/>
          </a:prstGeom>
        </p:spPr>
        <p:txBody>
          <a:bodyPr>
            <a:spAutoFit/>
          </a:bodyPr>
          <a:lstStyle/>
          <a:p>
            <a:pPr algn="just" defTabSz="914400" fontAlgn="base">
              <a:spcBef>
                <a:spcPct val="0"/>
              </a:spcBef>
              <a:spcAft>
                <a:spcPct val="0"/>
              </a:spcAft>
              <a:defRPr/>
            </a:pPr>
            <a:r>
              <a:rPr lang="en-US" sz="1300" b="1" dirty="0" smtClean="0">
                <a:solidFill>
                  <a:schemeClr val="tx1">
                    <a:lumMod val="85000"/>
                    <a:lumOff val="15000"/>
                  </a:schemeClr>
                </a:solidFill>
                <a:latin typeface="Century Gothic" pitchFamily="34" charset="0"/>
                <a:cs typeface="Arial" charset="0"/>
              </a:rPr>
              <a:t>The </a:t>
            </a:r>
            <a:r>
              <a:rPr lang="en-US" sz="1300" b="1" dirty="0">
                <a:solidFill>
                  <a:schemeClr val="tx1">
                    <a:lumMod val="85000"/>
                    <a:lumOff val="15000"/>
                  </a:schemeClr>
                </a:solidFill>
                <a:latin typeface="Century Gothic" pitchFamily="34" charset="0"/>
                <a:cs typeface="Arial" charset="0"/>
              </a:rPr>
              <a:t>following positive features are identified:</a:t>
            </a:r>
          </a:p>
          <a:p>
            <a:pPr algn="just" defTabSz="914400" fontAlgn="base">
              <a:spcBef>
                <a:spcPct val="0"/>
              </a:spcBef>
              <a:spcAft>
                <a:spcPct val="0"/>
              </a:spcAft>
              <a:defRPr/>
            </a:pPr>
            <a:r>
              <a:rPr lang="en-US" sz="700" b="1" dirty="0">
                <a:solidFill>
                  <a:schemeClr val="tx1">
                    <a:lumMod val="85000"/>
                    <a:lumOff val="15000"/>
                  </a:schemeClr>
                </a:solidFill>
                <a:latin typeface="Century Gothic" pitchFamily="34" charset="0"/>
                <a:cs typeface="Arial" charset="0"/>
              </a:rPr>
              <a:t> </a:t>
            </a:r>
          </a:p>
          <a:p>
            <a:pPr algn="just" defTabSz="914400" fontAlgn="base">
              <a:spcBef>
                <a:spcPct val="0"/>
              </a:spcBef>
              <a:spcAft>
                <a:spcPct val="0"/>
              </a:spcAft>
              <a:buFont typeface="Arial" pitchFamily="34" charset="0"/>
              <a:buChar char="•"/>
              <a:defRPr/>
            </a:pPr>
            <a:r>
              <a:rPr lang="en-US" sz="1300" b="1" dirty="0">
                <a:solidFill>
                  <a:schemeClr val="tx1">
                    <a:lumMod val="85000"/>
                    <a:lumOff val="15000"/>
                  </a:schemeClr>
                </a:solidFill>
                <a:latin typeface="Century Gothic" pitchFamily="34" charset="0"/>
                <a:cs typeface="Arial" charset="0"/>
              </a:rPr>
              <a:t> the concise yet comprehensive nature of the Collaborations Handbook, the usefulness of which is confirmed by AMC staff. </a:t>
            </a:r>
          </a:p>
          <a:p>
            <a:pPr algn="just" defTabSz="914400" fontAlgn="base">
              <a:spcBef>
                <a:spcPct val="0"/>
              </a:spcBef>
              <a:spcAft>
                <a:spcPct val="0"/>
              </a:spcAft>
              <a:defRPr/>
            </a:pPr>
            <a:endParaRPr lang="en-US" sz="1300" b="1" dirty="0">
              <a:solidFill>
                <a:schemeClr val="tx1">
                  <a:lumMod val="85000"/>
                  <a:lumOff val="15000"/>
                </a:schemeClr>
              </a:solidFill>
              <a:latin typeface="Century Gothic" pitchFamily="34" charset="0"/>
              <a:cs typeface="Arial" charset="0"/>
            </a:endParaRPr>
          </a:p>
          <a:p>
            <a:pPr algn="just" defTabSz="914400" fontAlgn="base">
              <a:spcBef>
                <a:spcPct val="0"/>
              </a:spcBef>
              <a:spcAft>
                <a:spcPct val="0"/>
              </a:spcAft>
              <a:buFont typeface="Arial" pitchFamily="34" charset="0"/>
              <a:buChar char="•"/>
              <a:defRPr/>
            </a:pPr>
            <a:r>
              <a:rPr lang="en-US" sz="1300" b="1" dirty="0">
                <a:solidFill>
                  <a:schemeClr val="tx1">
                    <a:lumMod val="85000"/>
                    <a:lumOff val="15000"/>
                  </a:schemeClr>
                </a:solidFill>
                <a:latin typeface="Century Gothic" pitchFamily="34" charset="0"/>
                <a:cs typeface="Arial" charset="0"/>
              </a:rPr>
              <a:t> the role of the PMC in developing inter-School consistency and in encouraging AMC to play a full role in partnership management. </a:t>
            </a:r>
          </a:p>
        </p:txBody>
      </p:sp>
      <p:sp>
        <p:nvSpPr>
          <p:cNvPr id="33798" name="Rounded Rectangle 14"/>
          <p:cNvSpPr>
            <a:spLocks noChangeArrowheads="1"/>
          </p:cNvSpPr>
          <p:nvPr/>
        </p:nvSpPr>
        <p:spPr bwMode="auto">
          <a:xfrm>
            <a:off x="4957641" y="2678518"/>
            <a:ext cx="3924300" cy="3321590"/>
          </a:xfrm>
          <a:prstGeom prst="roundRect">
            <a:avLst>
              <a:gd name="adj" fmla="val 16667"/>
            </a:avLst>
          </a:prstGeom>
          <a:noFill/>
          <a:ln w="15875" algn="ctr">
            <a:solidFill>
              <a:schemeClr val="tx1">
                <a:lumMod val="75000"/>
                <a:lumOff val="25000"/>
              </a:schemeClr>
            </a:solidFill>
            <a:round/>
            <a:headEnd/>
            <a:tailEnd/>
          </a:ln>
        </p:spPr>
        <p:txBody>
          <a:bodyPr/>
          <a:lstStyle/>
          <a:p>
            <a:pPr defTabSz="914400" eaLnBrk="0" fontAlgn="base" hangingPunct="0">
              <a:spcBef>
                <a:spcPct val="0"/>
              </a:spcBef>
              <a:spcAft>
                <a:spcPct val="0"/>
              </a:spcAft>
            </a:pPr>
            <a:endParaRPr lang="el-GR">
              <a:solidFill>
                <a:srgbClr val="FFFFFF"/>
              </a:solidFill>
              <a:latin typeface="Arial" charset="0"/>
              <a:cs typeface="Arial" charset="0"/>
            </a:endParaRPr>
          </a:p>
        </p:txBody>
      </p:sp>
      <p:sp>
        <p:nvSpPr>
          <p:cNvPr id="11" name="Rectangle 10"/>
          <p:cNvSpPr/>
          <p:nvPr/>
        </p:nvSpPr>
        <p:spPr>
          <a:xfrm>
            <a:off x="5004428" y="3567821"/>
            <a:ext cx="3816350" cy="2093913"/>
          </a:xfrm>
          <a:prstGeom prst="rect">
            <a:avLst/>
          </a:prstGeom>
        </p:spPr>
        <p:txBody>
          <a:bodyPr>
            <a:spAutoFit/>
          </a:bodyPr>
          <a:lstStyle/>
          <a:p>
            <a:pPr algn="just" defTabSz="914400" fontAlgn="base">
              <a:spcBef>
                <a:spcPct val="0"/>
              </a:spcBef>
              <a:spcAft>
                <a:spcPct val="0"/>
              </a:spcAft>
              <a:defRPr/>
            </a:pPr>
            <a:r>
              <a:rPr lang="en-US" sz="1300" b="1" dirty="0">
                <a:solidFill>
                  <a:schemeClr val="tx1">
                    <a:lumMod val="85000"/>
                    <a:lumOff val="15000"/>
                  </a:schemeClr>
                </a:solidFill>
                <a:latin typeface="Century Gothic" pitchFamily="34" charset="0"/>
                <a:cs typeface="Arial" charset="0"/>
              </a:rPr>
              <a:t>The following positive features are identified: </a:t>
            </a:r>
          </a:p>
          <a:p>
            <a:pPr algn="just" defTabSz="914400" fontAlgn="base">
              <a:spcBef>
                <a:spcPct val="0"/>
              </a:spcBef>
              <a:spcAft>
                <a:spcPct val="0"/>
              </a:spcAft>
              <a:defRPr/>
            </a:pPr>
            <a:endParaRPr lang="en-US" sz="1000" b="1" dirty="0">
              <a:solidFill>
                <a:schemeClr val="tx1">
                  <a:lumMod val="85000"/>
                  <a:lumOff val="15000"/>
                </a:schemeClr>
              </a:solidFill>
              <a:latin typeface="Century Gothic" pitchFamily="34" charset="0"/>
              <a:cs typeface="Arial" charset="0"/>
            </a:endParaRPr>
          </a:p>
          <a:p>
            <a:pPr algn="just" defTabSz="914400" fontAlgn="base">
              <a:spcBef>
                <a:spcPct val="0"/>
              </a:spcBef>
              <a:spcAft>
                <a:spcPct val="0"/>
              </a:spcAft>
              <a:buFont typeface="Arial" pitchFamily="34" charset="0"/>
              <a:buChar char="•"/>
              <a:defRPr/>
            </a:pPr>
            <a:r>
              <a:rPr lang="en-US" sz="1300" b="1" dirty="0">
                <a:solidFill>
                  <a:schemeClr val="tx1">
                    <a:lumMod val="85000"/>
                    <a:lumOff val="15000"/>
                  </a:schemeClr>
                </a:solidFill>
                <a:latin typeface="Century Gothic" pitchFamily="34" charset="0"/>
                <a:cs typeface="Arial" charset="0"/>
              </a:rPr>
              <a:t> the cross-School approach of the ALP forum to the resolution of operational aspects of course delivery and the adoption of consistent practices. </a:t>
            </a:r>
          </a:p>
          <a:p>
            <a:pPr algn="just" defTabSz="914400" fontAlgn="base">
              <a:spcBef>
                <a:spcPct val="0"/>
              </a:spcBef>
              <a:spcAft>
                <a:spcPct val="0"/>
              </a:spcAft>
              <a:defRPr/>
            </a:pPr>
            <a:endParaRPr lang="en-US" sz="1300" b="1" dirty="0">
              <a:solidFill>
                <a:schemeClr val="tx1">
                  <a:lumMod val="85000"/>
                  <a:lumOff val="15000"/>
                </a:schemeClr>
              </a:solidFill>
              <a:latin typeface="Century Gothic" pitchFamily="34" charset="0"/>
              <a:cs typeface="Arial" charset="0"/>
            </a:endParaRPr>
          </a:p>
          <a:p>
            <a:pPr algn="just" defTabSz="914400" fontAlgn="base">
              <a:spcBef>
                <a:spcPct val="0"/>
              </a:spcBef>
              <a:spcAft>
                <a:spcPct val="0"/>
              </a:spcAft>
              <a:buFont typeface="Arial" pitchFamily="34" charset="0"/>
              <a:buChar char="•"/>
              <a:defRPr/>
            </a:pPr>
            <a:r>
              <a:rPr lang="en-US" sz="1300" b="1" dirty="0">
                <a:solidFill>
                  <a:schemeClr val="tx1">
                    <a:lumMod val="85000"/>
                    <a:lumOff val="15000"/>
                  </a:schemeClr>
                </a:solidFill>
                <a:latin typeface="Century Gothic" pitchFamily="34" charset="0"/>
                <a:cs typeface="Arial" charset="0"/>
              </a:rPr>
              <a:t> the attentiveness of the College and QMU to the student voice and its embedding in the annual monitoring process. </a:t>
            </a:r>
          </a:p>
        </p:txBody>
      </p:sp>
      <p:pic>
        <p:nvPicPr>
          <p:cNvPr id="33801" name="Picture 11" descr="10_SpotCoatedLine.jpg"/>
          <p:cNvPicPr>
            <a:picLocks noChangeAspect="1"/>
          </p:cNvPicPr>
          <p:nvPr/>
        </p:nvPicPr>
        <p:blipFill>
          <a:blip r:embed="rId2" cstate="print"/>
          <a:srcRect/>
          <a:stretch>
            <a:fillRect/>
          </a:stretch>
        </p:blipFill>
        <p:spPr bwMode="auto">
          <a:xfrm>
            <a:off x="5580690" y="2935996"/>
            <a:ext cx="2735263" cy="479425"/>
          </a:xfrm>
          <a:prstGeom prst="rect">
            <a:avLst/>
          </a:prstGeom>
          <a:noFill/>
          <a:ln w="9525">
            <a:noFill/>
            <a:miter lim="800000"/>
            <a:headEnd/>
            <a:tailEnd/>
          </a:ln>
        </p:spPr>
      </p:pic>
      <p:pic>
        <p:nvPicPr>
          <p:cNvPr id="15" name="Picture 14" descr="qaa.jpg"/>
          <p:cNvPicPr>
            <a:picLocks noChangeAspect="1"/>
          </p:cNvPicPr>
          <p:nvPr/>
        </p:nvPicPr>
        <p:blipFill>
          <a:blip r:embed="rId3"/>
          <a:stretch>
            <a:fillRect/>
          </a:stretch>
        </p:blipFill>
        <p:spPr>
          <a:xfrm>
            <a:off x="208052" y="958120"/>
            <a:ext cx="2327275" cy="1312822"/>
          </a:xfrm>
          <a:prstGeom prst="rect">
            <a:avLst/>
          </a:prstGeom>
        </p:spPr>
      </p:pic>
      <p:pic>
        <p:nvPicPr>
          <p:cNvPr id="18" name="Picture 20" descr="UEL INT LOGO 2010_COLOUR.png"/>
          <p:cNvPicPr>
            <a:picLocks noChangeAspect="1"/>
          </p:cNvPicPr>
          <p:nvPr/>
        </p:nvPicPr>
        <p:blipFill>
          <a:blip r:embed="rId4" cstate="print"/>
          <a:srcRect/>
          <a:stretch>
            <a:fillRect/>
          </a:stretch>
        </p:blipFill>
        <p:spPr bwMode="auto">
          <a:xfrm>
            <a:off x="1938002" y="2822980"/>
            <a:ext cx="649287" cy="679450"/>
          </a:xfrm>
          <a:prstGeom prst="rect">
            <a:avLst/>
          </a:prstGeom>
          <a:noFill/>
          <a:ln w="9525">
            <a:noFill/>
            <a:miter lim="800000"/>
            <a:headEnd/>
            <a:tailEnd/>
          </a:ln>
        </p:spPr>
      </p:pic>
      <p:sp>
        <p:nvSpPr>
          <p:cNvPr id="19" name="Title 1"/>
          <p:cNvSpPr txBox="1">
            <a:spLocks/>
          </p:cNvSpPr>
          <p:nvPr/>
        </p:nvSpPr>
        <p:spPr bwMode="auto">
          <a:xfrm>
            <a:off x="1727757" y="109863"/>
            <a:ext cx="5679887" cy="547687"/>
          </a:xfrm>
          <a:prstGeom prst="rect">
            <a:avLst/>
          </a:prstGeom>
          <a:noFill/>
          <a:ln w="9525">
            <a:noFill/>
            <a:miter lim="800000"/>
            <a:headEnd/>
            <a:tailEnd/>
          </a:ln>
        </p:spPr>
        <p:txBody>
          <a:bodyPr anchor="ctr"/>
          <a:lstStyle/>
          <a:p>
            <a:pPr algn="ctr">
              <a:defRPr/>
            </a:pPr>
            <a:r>
              <a:rPr lang="el-GR" sz="2800" kern="0" dirty="0" smtClean="0">
                <a:solidFill>
                  <a:schemeClr val="bg1"/>
                </a:solidFill>
                <a:latin typeface="Century Gothic" pitchFamily="34" charset="0"/>
                <a:cs typeface="Tahoma" pitchFamily="34" charset="0"/>
              </a:rPr>
              <a:t>ΚΑΛΕΣ ΠΡΑΚΤΙΚΕΣ</a:t>
            </a:r>
            <a:endParaRPr lang="en-US" sz="2800" kern="0" dirty="0">
              <a:solidFill>
                <a:schemeClr val="bg1"/>
              </a:solidFill>
              <a:latin typeface="Century Gothic" pitchFamily="34" charset="0"/>
              <a:cs typeface="Tahoma" pitchFamily="34" charset="0"/>
            </a:endParaRPr>
          </a:p>
        </p:txBody>
      </p:sp>
      <p:pic>
        <p:nvPicPr>
          <p:cNvPr id="20" name="Picture 19" descr="logoamcgreek-final.jpg"/>
          <p:cNvPicPr>
            <a:picLocks noChangeAspect="1"/>
          </p:cNvPicPr>
          <p:nvPr/>
        </p:nvPicPr>
        <p:blipFill>
          <a:blip r:embed="rId5"/>
          <a:stretch>
            <a:fillRect/>
          </a:stretch>
        </p:blipFill>
        <p:spPr>
          <a:xfrm>
            <a:off x="45024" y="6296820"/>
            <a:ext cx="1722132" cy="520084"/>
          </a:xfrm>
          <a:prstGeom prst="rect">
            <a:avLst/>
          </a:prstGeom>
        </p:spPr>
      </p:pic>
    </p:spTree>
    <p:extLst>
      <p:ext uri="{BB962C8B-B14F-4D97-AF65-F5344CB8AC3E}">
        <p14:creationId xmlns:p14="http://schemas.microsoft.com/office/powerpoint/2010/main" val="6532565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ttp://www.chatt.hdsb.ca/%7Etsangarakisk/S0F8820F3-0F8820F3.1/world-map-background1.jpg"/>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1304155"/>
            <a:ext cx="9144000" cy="4923693"/>
          </a:xfrm>
          <a:prstGeom prst="rect">
            <a:avLst/>
          </a:prstGeom>
          <a:noFill/>
          <a:effectLst>
            <a:softEdge rad="635000"/>
          </a:effectLst>
        </p:spPr>
      </p:pic>
      <p:cxnSp>
        <p:nvCxnSpPr>
          <p:cNvPr id="23" name="Straight Arrow Connector 22"/>
          <p:cNvCxnSpPr/>
          <p:nvPr/>
        </p:nvCxnSpPr>
        <p:spPr>
          <a:xfrm>
            <a:off x="4452939" y="1034739"/>
            <a:ext cx="479425" cy="2212975"/>
          </a:xfrm>
          <a:prstGeom prst="straightConnector1">
            <a:avLst/>
          </a:prstGeom>
          <a:ln w="222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59288" y="1029979"/>
            <a:ext cx="112712" cy="1785937"/>
          </a:xfrm>
          <a:prstGeom prst="straightConnector1">
            <a:avLst/>
          </a:prstGeom>
          <a:ln w="222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851275" y="2804804"/>
            <a:ext cx="857250" cy="769441"/>
          </a:xfrm>
          <a:prstGeom prst="rect">
            <a:avLst/>
          </a:prstGeom>
          <a:noFill/>
        </p:spPr>
        <p:txBody>
          <a:bodyPr>
            <a:spAutoFit/>
          </a:bodyPr>
          <a:lstStyle/>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Nijmegen</a:t>
            </a:r>
          </a:p>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Berlin</a:t>
            </a:r>
          </a:p>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Munich</a:t>
            </a:r>
          </a:p>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Paris</a:t>
            </a:r>
            <a:endParaRPr lang="el-GR" sz="1100" b="1" dirty="0">
              <a:solidFill>
                <a:schemeClr val="tx1">
                  <a:lumMod val="85000"/>
                  <a:lumOff val="15000"/>
                </a:schemeClr>
              </a:solidFill>
              <a:latin typeface="Century Gothic" pitchFamily="34" charset="0"/>
              <a:cs typeface="Arial" charset="0"/>
            </a:endParaRPr>
          </a:p>
        </p:txBody>
      </p:sp>
      <p:sp>
        <p:nvSpPr>
          <p:cNvPr id="28" name="TextBox 27"/>
          <p:cNvSpPr txBox="1"/>
          <p:nvPr/>
        </p:nvSpPr>
        <p:spPr>
          <a:xfrm>
            <a:off x="4652964" y="3276291"/>
            <a:ext cx="1071562" cy="1277273"/>
          </a:xfrm>
          <a:prstGeom prst="rect">
            <a:avLst/>
          </a:prstGeom>
          <a:noFill/>
        </p:spPr>
        <p:txBody>
          <a:bodyPr>
            <a:spAutoFit/>
          </a:bodyPr>
          <a:lstStyle/>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Athens</a:t>
            </a:r>
          </a:p>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Patras</a:t>
            </a:r>
          </a:p>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Thessaloniki</a:t>
            </a:r>
            <a:endParaRPr lang="el-GR" sz="1100" b="1" dirty="0">
              <a:solidFill>
                <a:schemeClr val="tx1">
                  <a:lumMod val="85000"/>
                  <a:lumOff val="15000"/>
                </a:schemeClr>
              </a:solidFill>
              <a:latin typeface="Century Gothic" pitchFamily="34" charset="0"/>
              <a:cs typeface="Arial" charset="0"/>
            </a:endParaRPr>
          </a:p>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Florina</a:t>
            </a:r>
          </a:p>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Drama</a:t>
            </a:r>
          </a:p>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Larissa</a:t>
            </a:r>
          </a:p>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Syros</a:t>
            </a:r>
            <a:endParaRPr lang="el-GR" sz="1100" b="1" dirty="0">
              <a:solidFill>
                <a:schemeClr val="tx1">
                  <a:lumMod val="85000"/>
                  <a:lumOff val="15000"/>
                </a:schemeClr>
              </a:solidFill>
              <a:latin typeface="Century Gothic" pitchFamily="34" charset="0"/>
              <a:cs typeface="Arial" charset="0"/>
            </a:endParaRPr>
          </a:p>
        </p:txBody>
      </p:sp>
      <p:sp>
        <p:nvSpPr>
          <p:cNvPr id="30" name="TextBox 29"/>
          <p:cNvSpPr txBox="1"/>
          <p:nvPr/>
        </p:nvSpPr>
        <p:spPr>
          <a:xfrm>
            <a:off x="3059113" y="2044389"/>
            <a:ext cx="1146175" cy="938719"/>
          </a:xfrm>
          <a:prstGeom prst="rect">
            <a:avLst/>
          </a:prstGeom>
          <a:noFill/>
        </p:spPr>
        <p:txBody>
          <a:bodyPr>
            <a:spAutoFit/>
          </a:bodyPr>
          <a:lstStyle/>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London</a:t>
            </a:r>
          </a:p>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Edinburgh</a:t>
            </a:r>
          </a:p>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Birmingham</a:t>
            </a:r>
          </a:p>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Canterbury</a:t>
            </a:r>
          </a:p>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Galway</a:t>
            </a:r>
            <a:endParaRPr lang="el-GR" sz="1100" b="1" dirty="0">
              <a:solidFill>
                <a:schemeClr val="tx1">
                  <a:lumMod val="85000"/>
                  <a:lumOff val="15000"/>
                </a:schemeClr>
              </a:solidFill>
              <a:latin typeface="Century Gothic" pitchFamily="34" charset="0"/>
              <a:cs typeface="Arial" charset="0"/>
            </a:endParaRPr>
          </a:p>
        </p:txBody>
      </p:sp>
      <p:cxnSp>
        <p:nvCxnSpPr>
          <p:cNvPr id="31" name="Straight Arrow Connector 30"/>
          <p:cNvCxnSpPr/>
          <p:nvPr/>
        </p:nvCxnSpPr>
        <p:spPr>
          <a:xfrm flipH="1">
            <a:off x="4284663" y="1015689"/>
            <a:ext cx="163512" cy="1655763"/>
          </a:xfrm>
          <a:prstGeom prst="straightConnector1">
            <a:avLst/>
          </a:prstGeom>
          <a:ln w="222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820026" y="5733740"/>
            <a:ext cx="1073150" cy="430887"/>
          </a:xfrm>
          <a:prstGeom prst="rect">
            <a:avLst/>
          </a:prstGeom>
          <a:noFill/>
        </p:spPr>
        <p:txBody>
          <a:bodyPr>
            <a:spAutoFit/>
          </a:bodyPr>
          <a:lstStyle/>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New Zealand</a:t>
            </a:r>
            <a:endParaRPr lang="el-GR" sz="1100" b="1" dirty="0">
              <a:solidFill>
                <a:schemeClr val="tx1">
                  <a:lumMod val="85000"/>
                  <a:lumOff val="15000"/>
                </a:schemeClr>
              </a:solidFill>
              <a:latin typeface="Century Gothic" pitchFamily="34" charset="0"/>
              <a:cs typeface="Arial" charset="0"/>
            </a:endParaRPr>
          </a:p>
        </p:txBody>
      </p:sp>
      <p:cxnSp>
        <p:nvCxnSpPr>
          <p:cNvPr id="33" name="Straight Arrow Connector 32"/>
          <p:cNvCxnSpPr/>
          <p:nvPr/>
        </p:nvCxnSpPr>
        <p:spPr>
          <a:xfrm>
            <a:off x="4448176" y="1015689"/>
            <a:ext cx="3940175" cy="4679950"/>
          </a:xfrm>
          <a:prstGeom prst="straightConnector1">
            <a:avLst/>
          </a:prstGeom>
          <a:ln w="222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65213" y="3547752"/>
            <a:ext cx="1130300" cy="261610"/>
          </a:xfrm>
          <a:prstGeom prst="rect">
            <a:avLst/>
          </a:prstGeom>
          <a:noFill/>
        </p:spPr>
        <p:txBody>
          <a:bodyPr>
            <a:spAutoFit/>
          </a:bodyPr>
          <a:lstStyle/>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LA, California</a:t>
            </a:r>
            <a:endParaRPr lang="el-GR" sz="1100" b="1" dirty="0">
              <a:solidFill>
                <a:schemeClr val="tx1">
                  <a:lumMod val="85000"/>
                  <a:lumOff val="15000"/>
                </a:schemeClr>
              </a:solidFill>
              <a:latin typeface="Century Gothic" pitchFamily="34" charset="0"/>
              <a:cs typeface="Arial" charset="0"/>
            </a:endParaRPr>
          </a:p>
        </p:txBody>
      </p:sp>
      <p:cxnSp>
        <p:nvCxnSpPr>
          <p:cNvPr id="35" name="Straight Arrow Connector 34"/>
          <p:cNvCxnSpPr/>
          <p:nvPr/>
        </p:nvCxnSpPr>
        <p:spPr>
          <a:xfrm flipH="1">
            <a:off x="1712914" y="1015689"/>
            <a:ext cx="2735262" cy="2447925"/>
          </a:xfrm>
          <a:prstGeom prst="straightConnector1">
            <a:avLst/>
          </a:prstGeom>
          <a:ln w="222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452938" y="1088715"/>
            <a:ext cx="550862" cy="2016125"/>
          </a:xfrm>
          <a:prstGeom prst="straightConnector1">
            <a:avLst/>
          </a:prstGeom>
          <a:ln w="222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083176" y="2915927"/>
            <a:ext cx="568325" cy="261610"/>
          </a:xfrm>
          <a:prstGeom prst="rect">
            <a:avLst/>
          </a:prstGeom>
          <a:noFill/>
        </p:spPr>
        <p:txBody>
          <a:bodyPr>
            <a:spAutoFit/>
          </a:bodyPr>
          <a:lstStyle/>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Sofia</a:t>
            </a:r>
            <a:endParaRPr lang="el-GR" sz="1100" b="1" dirty="0">
              <a:solidFill>
                <a:schemeClr val="tx1">
                  <a:lumMod val="85000"/>
                  <a:lumOff val="15000"/>
                </a:schemeClr>
              </a:solidFill>
              <a:latin typeface="Century Gothic" pitchFamily="34" charset="0"/>
              <a:cs typeface="Arial" charset="0"/>
            </a:endParaRPr>
          </a:p>
        </p:txBody>
      </p:sp>
      <p:cxnSp>
        <p:nvCxnSpPr>
          <p:cNvPr id="38" name="Straight Arrow Connector 37"/>
          <p:cNvCxnSpPr/>
          <p:nvPr/>
        </p:nvCxnSpPr>
        <p:spPr>
          <a:xfrm>
            <a:off x="4427538" y="1058554"/>
            <a:ext cx="288925" cy="2117725"/>
          </a:xfrm>
          <a:prstGeom prst="straightConnector1">
            <a:avLst/>
          </a:prstGeom>
          <a:ln w="222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851275" y="3523941"/>
            <a:ext cx="1008063" cy="769441"/>
          </a:xfrm>
          <a:prstGeom prst="rect">
            <a:avLst/>
          </a:prstGeom>
          <a:noFill/>
        </p:spPr>
        <p:txBody>
          <a:bodyPr>
            <a:spAutoFit/>
          </a:bodyPr>
          <a:lstStyle/>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Milan</a:t>
            </a:r>
          </a:p>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Venice</a:t>
            </a:r>
          </a:p>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Amsterdam</a:t>
            </a:r>
          </a:p>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Ruse</a:t>
            </a:r>
            <a:endParaRPr lang="el-GR" sz="1100" b="1" dirty="0">
              <a:solidFill>
                <a:schemeClr val="tx1">
                  <a:lumMod val="85000"/>
                  <a:lumOff val="15000"/>
                </a:schemeClr>
              </a:solidFill>
              <a:latin typeface="Century Gothic" pitchFamily="34" charset="0"/>
              <a:cs typeface="Arial" charset="0"/>
            </a:endParaRPr>
          </a:p>
        </p:txBody>
      </p:sp>
      <p:cxnSp>
        <p:nvCxnSpPr>
          <p:cNvPr id="40" name="Straight Arrow Connector 39"/>
          <p:cNvCxnSpPr/>
          <p:nvPr/>
        </p:nvCxnSpPr>
        <p:spPr>
          <a:xfrm>
            <a:off x="4427538" y="1015689"/>
            <a:ext cx="0" cy="1800225"/>
          </a:xfrm>
          <a:prstGeom prst="straightConnector1">
            <a:avLst/>
          </a:prstGeom>
          <a:ln w="222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851275" y="2555564"/>
            <a:ext cx="857250" cy="261610"/>
          </a:xfrm>
          <a:prstGeom prst="rect">
            <a:avLst/>
          </a:prstGeom>
          <a:noFill/>
        </p:spPr>
        <p:txBody>
          <a:bodyPr>
            <a:spAutoFit/>
          </a:bodyPr>
          <a:lstStyle/>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Leuven</a:t>
            </a:r>
            <a:endParaRPr lang="el-GR" sz="1100" b="1" dirty="0">
              <a:solidFill>
                <a:schemeClr val="tx1">
                  <a:lumMod val="85000"/>
                  <a:lumOff val="15000"/>
                </a:schemeClr>
              </a:solidFill>
              <a:latin typeface="Century Gothic" pitchFamily="34" charset="0"/>
              <a:cs typeface="Arial" charset="0"/>
            </a:endParaRPr>
          </a:p>
        </p:txBody>
      </p:sp>
      <p:cxnSp>
        <p:nvCxnSpPr>
          <p:cNvPr id="42" name="Straight Arrow Connector 41"/>
          <p:cNvCxnSpPr/>
          <p:nvPr/>
        </p:nvCxnSpPr>
        <p:spPr>
          <a:xfrm>
            <a:off x="4427539" y="1015689"/>
            <a:ext cx="1081087" cy="1800225"/>
          </a:xfrm>
          <a:prstGeom prst="straightConnector1">
            <a:avLst/>
          </a:prstGeom>
          <a:ln w="222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292726" y="2744477"/>
            <a:ext cx="792163" cy="261610"/>
          </a:xfrm>
          <a:prstGeom prst="rect">
            <a:avLst/>
          </a:prstGeom>
          <a:noFill/>
        </p:spPr>
        <p:txBody>
          <a:bodyPr>
            <a:spAutoFit/>
          </a:bodyPr>
          <a:lstStyle/>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Moscow</a:t>
            </a:r>
            <a:endParaRPr lang="el-GR" sz="1100" b="1" dirty="0">
              <a:solidFill>
                <a:schemeClr val="tx1">
                  <a:lumMod val="85000"/>
                  <a:lumOff val="15000"/>
                </a:schemeClr>
              </a:solidFill>
              <a:latin typeface="Century Gothic" pitchFamily="34" charset="0"/>
              <a:cs typeface="Arial" charset="0"/>
            </a:endParaRPr>
          </a:p>
        </p:txBody>
      </p:sp>
      <p:cxnSp>
        <p:nvCxnSpPr>
          <p:cNvPr id="44" name="Straight Arrow Connector 43"/>
          <p:cNvCxnSpPr/>
          <p:nvPr/>
        </p:nvCxnSpPr>
        <p:spPr>
          <a:xfrm flipH="1">
            <a:off x="3276600" y="1023627"/>
            <a:ext cx="1150938" cy="4024312"/>
          </a:xfrm>
          <a:prstGeom prst="straightConnector1">
            <a:avLst/>
          </a:prstGeom>
          <a:ln w="222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851150" y="5059053"/>
            <a:ext cx="857250" cy="430887"/>
          </a:xfrm>
          <a:prstGeom prst="rect">
            <a:avLst/>
          </a:prstGeom>
          <a:noFill/>
        </p:spPr>
        <p:txBody>
          <a:bodyPr>
            <a:spAutoFit/>
          </a:bodyPr>
          <a:lstStyle/>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Sao Paolo</a:t>
            </a:r>
            <a:endParaRPr lang="el-GR" sz="1100" b="1" dirty="0">
              <a:solidFill>
                <a:schemeClr val="tx1">
                  <a:lumMod val="85000"/>
                  <a:lumOff val="15000"/>
                </a:schemeClr>
              </a:solidFill>
              <a:latin typeface="Century Gothic" pitchFamily="34" charset="0"/>
              <a:cs typeface="Arial" charset="0"/>
            </a:endParaRPr>
          </a:p>
        </p:txBody>
      </p:sp>
      <p:cxnSp>
        <p:nvCxnSpPr>
          <p:cNvPr id="46" name="Straight Arrow Connector 45"/>
          <p:cNvCxnSpPr/>
          <p:nvPr/>
        </p:nvCxnSpPr>
        <p:spPr>
          <a:xfrm flipH="1">
            <a:off x="2627313" y="1015689"/>
            <a:ext cx="1800225" cy="2089150"/>
          </a:xfrm>
          <a:prstGeom prst="straightConnector1">
            <a:avLst/>
          </a:prstGeom>
          <a:ln w="222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268538" y="3115952"/>
            <a:ext cx="698500" cy="261610"/>
          </a:xfrm>
          <a:prstGeom prst="rect">
            <a:avLst/>
          </a:prstGeom>
          <a:noFill/>
        </p:spPr>
        <p:txBody>
          <a:bodyPr>
            <a:spAutoFit/>
          </a:bodyPr>
          <a:lstStyle/>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Boston</a:t>
            </a:r>
            <a:endParaRPr lang="el-GR" sz="1100" b="1" dirty="0">
              <a:solidFill>
                <a:schemeClr val="tx1">
                  <a:lumMod val="85000"/>
                  <a:lumOff val="15000"/>
                </a:schemeClr>
              </a:solidFill>
              <a:latin typeface="Century Gothic" pitchFamily="34" charset="0"/>
              <a:cs typeface="Arial" charset="0"/>
            </a:endParaRPr>
          </a:p>
        </p:txBody>
      </p:sp>
      <p:cxnSp>
        <p:nvCxnSpPr>
          <p:cNvPr id="48" name="Straight Arrow Connector 47"/>
          <p:cNvCxnSpPr/>
          <p:nvPr/>
        </p:nvCxnSpPr>
        <p:spPr>
          <a:xfrm>
            <a:off x="4427538" y="1015689"/>
            <a:ext cx="576262" cy="1728788"/>
          </a:xfrm>
          <a:prstGeom prst="straightConnector1">
            <a:avLst/>
          </a:prstGeom>
          <a:ln w="222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435601" y="2539689"/>
            <a:ext cx="720725" cy="261610"/>
          </a:xfrm>
          <a:prstGeom prst="rect">
            <a:avLst/>
          </a:prstGeom>
          <a:noFill/>
        </p:spPr>
        <p:txBody>
          <a:bodyPr>
            <a:spAutoFit/>
          </a:bodyPr>
          <a:lstStyle/>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Krakow</a:t>
            </a:r>
            <a:endParaRPr lang="el-GR" sz="1100" b="1" dirty="0">
              <a:solidFill>
                <a:schemeClr val="tx1">
                  <a:lumMod val="85000"/>
                  <a:lumOff val="15000"/>
                </a:schemeClr>
              </a:solidFill>
              <a:latin typeface="Century Gothic" pitchFamily="34" charset="0"/>
              <a:cs typeface="Arial" charset="0"/>
            </a:endParaRPr>
          </a:p>
        </p:txBody>
      </p:sp>
      <p:cxnSp>
        <p:nvCxnSpPr>
          <p:cNvPr id="50" name="Straight Arrow Connector 49"/>
          <p:cNvCxnSpPr/>
          <p:nvPr/>
        </p:nvCxnSpPr>
        <p:spPr>
          <a:xfrm>
            <a:off x="4427539" y="1015689"/>
            <a:ext cx="1008062" cy="3168650"/>
          </a:xfrm>
          <a:prstGeom prst="straightConnector1">
            <a:avLst/>
          </a:prstGeom>
          <a:ln w="222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435601" y="4039877"/>
            <a:ext cx="792163" cy="261610"/>
          </a:xfrm>
          <a:prstGeom prst="rect">
            <a:avLst/>
          </a:prstGeom>
          <a:noFill/>
        </p:spPr>
        <p:txBody>
          <a:bodyPr>
            <a:spAutoFit/>
          </a:bodyPr>
          <a:lstStyle/>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Dubai</a:t>
            </a:r>
            <a:endParaRPr lang="el-GR" sz="1100" b="1" dirty="0">
              <a:solidFill>
                <a:schemeClr val="tx1">
                  <a:lumMod val="85000"/>
                  <a:lumOff val="15000"/>
                </a:schemeClr>
              </a:solidFill>
              <a:latin typeface="Century Gothic" pitchFamily="34" charset="0"/>
              <a:cs typeface="Arial" charset="0"/>
            </a:endParaRPr>
          </a:p>
        </p:txBody>
      </p:sp>
      <p:cxnSp>
        <p:nvCxnSpPr>
          <p:cNvPr id="52" name="Straight Arrow Connector 51"/>
          <p:cNvCxnSpPr>
            <a:endCxn id="37" idx="2"/>
          </p:cNvCxnSpPr>
          <p:nvPr/>
        </p:nvCxnSpPr>
        <p:spPr>
          <a:xfrm rot="16200000" flipH="1">
            <a:off x="3830803" y="1641001"/>
            <a:ext cx="2133273" cy="939800"/>
          </a:xfrm>
          <a:prstGeom prst="straightConnector1">
            <a:avLst/>
          </a:prstGeom>
          <a:ln w="222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219701" y="3187389"/>
            <a:ext cx="792163" cy="261610"/>
          </a:xfrm>
          <a:prstGeom prst="rect">
            <a:avLst/>
          </a:prstGeom>
          <a:noFill/>
        </p:spPr>
        <p:txBody>
          <a:bodyPr>
            <a:spAutoFit/>
          </a:bodyPr>
          <a:lstStyle/>
          <a:p>
            <a:pP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Istanbul</a:t>
            </a:r>
            <a:endParaRPr lang="el-GR" sz="1100" b="1" dirty="0">
              <a:solidFill>
                <a:schemeClr val="tx1">
                  <a:lumMod val="85000"/>
                  <a:lumOff val="15000"/>
                </a:schemeClr>
              </a:solidFill>
              <a:latin typeface="Century Gothic" pitchFamily="34" charset="0"/>
              <a:cs typeface="Arial" charset="0"/>
            </a:endParaRPr>
          </a:p>
        </p:txBody>
      </p:sp>
      <p:cxnSp>
        <p:nvCxnSpPr>
          <p:cNvPr id="54" name="Straight Arrow Connector 53"/>
          <p:cNvCxnSpPr/>
          <p:nvPr/>
        </p:nvCxnSpPr>
        <p:spPr>
          <a:xfrm>
            <a:off x="4427539" y="1044265"/>
            <a:ext cx="2881312" cy="2016125"/>
          </a:xfrm>
          <a:prstGeom prst="straightConnector1">
            <a:avLst/>
          </a:prstGeom>
          <a:ln w="222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948488" y="2998477"/>
            <a:ext cx="792162" cy="261610"/>
          </a:xfrm>
          <a:prstGeom prst="rect">
            <a:avLst/>
          </a:prstGeom>
          <a:noFill/>
        </p:spPr>
        <p:txBody>
          <a:bodyPr>
            <a:spAutoFit/>
          </a:bodyPr>
          <a:lstStyle/>
          <a:p>
            <a:pPr algn="ctr" defTabSz="914400" fontAlgn="base">
              <a:spcBef>
                <a:spcPct val="0"/>
              </a:spcBef>
              <a:spcAft>
                <a:spcPct val="0"/>
              </a:spcAft>
              <a:defRPr/>
            </a:pPr>
            <a:r>
              <a:rPr lang="en-US" sz="1100" b="1" dirty="0">
                <a:solidFill>
                  <a:schemeClr val="tx1">
                    <a:lumMod val="85000"/>
                    <a:lumOff val="15000"/>
                  </a:schemeClr>
                </a:solidFill>
                <a:latin typeface="Century Gothic" pitchFamily="34" charset="0"/>
                <a:cs typeface="Arial" charset="0"/>
              </a:rPr>
              <a:t>Seoul</a:t>
            </a:r>
            <a:endParaRPr lang="el-GR" sz="1100" b="1" dirty="0">
              <a:solidFill>
                <a:schemeClr val="tx1">
                  <a:lumMod val="85000"/>
                  <a:lumOff val="15000"/>
                </a:schemeClr>
              </a:solidFill>
              <a:latin typeface="Century Gothic" pitchFamily="34" charset="0"/>
              <a:cs typeface="Arial" charset="0"/>
            </a:endParaRPr>
          </a:p>
        </p:txBody>
      </p:sp>
      <p:grpSp>
        <p:nvGrpSpPr>
          <p:cNvPr id="2" name="Group 56"/>
          <p:cNvGrpSpPr/>
          <p:nvPr/>
        </p:nvGrpSpPr>
        <p:grpSpPr>
          <a:xfrm>
            <a:off x="0" y="0"/>
            <a:ext cx="9144000" cy="770562"/>
            <a:chOff x="0" y="0"/>
            <a:chExt cx="9144000" cy="770562"/>
          </a:xfrm>
        </p:grpSpPr>
        <p:sp>
          <p:nvSpPr>
            <p:cNvPr id="58" name="Rectangle 57"/>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itle 1"/>
          <p:cNvSpPr txBox="1">
            <a:spLocks/>
          </p:cNvSpPr>
          <p:nvPr/>
        </p:nvSpPr>
        <p:spPr bwMode="auto">
          <a:xfrm>
            <a:off x="1047957" y="130412"/>
            <a:ext cx="6935032" cy="547687"/>
          </a:xfrm>
          <a:prstGeom prst="rect">
            <a:avLst/>
          </a:prstGeom>
          <a:noFill/>
          <a:ln w="9525">
            <a:noFill/>
            <a:miter lim="800000"/>
            <a:headEnd/>
            <a:tailEnd/>
          </a:ln>
        </p:spPr>
        <p:txBody>
          <a:bodyPr anchor="ctr"/>
          <a:lstStyle/>
          <a:p>
            <a:pPr>
              <a:defRPr/>
            </a:pPr>
            <a:r>
              <a:rPr lang="el-GR" sz="2800" kern="0" dirty="0" smtClean="0">
                <a:solidFill>
                  <a:schemeClr val="bg1"/>
                </a:solidFill>
                <a:latin typeface="Century Gothic" pitchFamily="34" charset="0"/>
                <a:cs typeface="Tahoma" pitchFamily="34" charset="0"/>
              </a:rPr>
              <a:t>ΑΚΑΔΗΜΑΪΚΗ ΔΡΑΣΤΗΡΙΟΤΗΤΑ </a:t>
            </a:r>
            <a:r>
              <a:rPr lang="en-US" sz="2800" kern="0" dirty="0" smtClean="0">
                <a:solidFill>
                  <a:schemeClr val="bg1"/>
                </a:solidFill>
                <a:latin typeface="Century Gothic" pitchFamily="34" charset="0"/>
                <a:cs typeface="Tahoma" pitchFamily="34" charset="0"/>
              </a:rPr>
              <a:t>2013-17</a:t>
            </a:r>
            <a:endParaRPr lang="en-US" sz="2800" kern="0" dirty="0">
              <a:solidFill>
                <a:schemeClr val="bg1"/>
              </a:solidFill>
              <a:latin typeface="Century Gothic" pitchFamily="34" charset="0"/>
              <a:cs typeface="Tahoma" pitchFamily="34" charset="0"/>
            </a:endParaRPr>
          </a:p>
        </p:txBody>
      </p:sp>
      <p:pic>
        <p:nvPicPr>
          <p:cNvPr id="56" name="Picture 55" descr="logoamcgreek-final.jpg"/>
          <p:cNvPicPr>
            <a:picLocks noChangeAspect="1"/>
          </p:cNvPicPr>
          <p:nvPr/>
        </p:nvPicPr>
        <p:blipFill>
          <a:blip r:embed="rId3"/>
          <a:stretch>
            <a:fillRect/>
          </a:stretch>
        </p:blipFill>
        <p:spPr>
          <a:xfrm>
            <a:off x="45024" y="6296820"/>
            <a:ext cx="1722132" cy="520084"/>
          </a:xfrm>
          <a:prstGeom prst="rect">
            <a:avLst/>
          </a:prstGeom>
        </p:spPr>
      </p:pic>
    </p:spTree>
    <p:extLst>
      <p:ext uri="{BB962C8B-B14F-4D97-AF65-F5344CB8AC3E}">
        <p14:creationId xmlns:p14="http://schemas.microsoft.com/office/powerpoint/2010/main" val="1172809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
          <p:cNvGrpSpPr/>
          <p:nvPr/>
        </p:nvGrpSpPr>
        <p:grpSpPr>
          <a:xfrm>
            <a:off x="0" y="0"/>
            <a:ext cx="9144000" cy="770562"/>
            <a:chOff x="0" y="0"/>
            <a:chExt cx="9144000" cy="770562"/>
          </a:xfrm>
        </p:grpSpPr>
        <p:sp>
          <p:nvSpPr>
            <p:cNvPr id="13" name="Rectangle 12"/>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txBox="1">
            <a:spLocks noChangeArrowheads="1"/>
          </p:cNvSpPr>
          <p:nvPr/>
        </p:nvSpPr>
        <p:spPr bwMode="auto">
          <a:xfrm>
            <a:off x="965766" y="201255"/>
            <a:ext cx="7161082" cy="395288"/>
          </a:xfrm>
          <a:prstGeom prst="rect">
            <a:avLst/>
          </a:prstGeom>
          <a:noFill/>
          <a:ln w="9525">
            <a:noFill/>
            <a:miter lim="800000"/>
            <a:headEnd/>
            <a:tailEnd/>
          </a:ln>
        </p:spPr>
        <p:txBody>
          <a:bodyPr anchor="ctr"/>
          <a:lstStyle/>
          <a:p>
            <a:pPr algn="ctr">
              <a:defRPr/>
            </a:pPr>
            <a:r>
              <a:rPr lang="el-GR" altLang="zh-HK" sz="2800" dirty="0" smtClean="0">
                <a:solidFill>
                  <a:schemeClr val="bg1"/>
                </a:solidFill>
                <a:latin typeface="Century Gothic" pitchFamily="34" charset="0"/>
                <a:ea typeface="新細明體" charset="-120"/>
                <a:cs typeface="Arial" charset="0"/>
              </a:rPr>
              <a:t>ΠΟΙΟΙ ΕΙΜΑΣΤΕ</a:t>
            </a:r>
            <a:r>
              <a:rPr lang="en-US" altLang="zh-HK" sz="2800" dirty="0" smtClean="0">
                <a:solidFill>
                  <a:schemeClr val="bg1"/>
                </a:solidFill>
                <a:latin typeface="Century Gothic" pitchFamily="34" charset="0"/>
                <a:ea typeface="新細明體" charset="-120"/>
                <a:cs typeface="Arial" charset="0"/>
              </a:rPr>
              <a:t>: </a:t>
            </a:r>
            <a:r>
              <a:rPr lang="el-GR" altLang="zh-HK" sz="2800" dirty="0" smtClean="0">
                <a:solidFill>
                  <a:schemeClr val="bg1"/>
                </a:solidFill>
                <a:latin typeface="Century Gothic" pitchFamily="34" charset="0"/>
                <a:ea typeface="新細明體" charset="-120"/>
                <a:cs typeface="Arial" charset="0"/>
              </a:rPr>
              <a:t>ΒΡΑΒΕΙΑ / ΔΙΑΚΡΙΣΕΙΣ</a:t>
            </a:r>
            <a:endParaRPr lang="en-US" altLang="zh-HK" sz="2800" dirty="0">
              <a:solidFill>
                <a:schemeClr val="bg1"/>
              </a:solidFill>
              <a:latin typeface="Century Gothic" pitchFamily="34" charset="0"/>
              <a:ea typeface="新細明體" charset="-120"/>
              <a:cs typeface="Arial" charset="0"/>
            </a:endParaRPr>
          </a:p>
        </p:txBody>
      </p:sp>
      <p:pic>
        <p:nvPicPr>
          <p:cNvPr id="15" name="Picture 14" descr="rodopoulou-fb.jpg"/>
          <p:cNvPicPr>
            <a:picLocks noChangeAspect="1"/>
          </p:cNvPicPr>
          <p:nvPr/>
        </p:nvPicPr>
        <p:blipFill>
          <a:blip r:embed="rId2" cstate="print"/>
          <a:stretch>
            <a:fillRect/>
          </a:stretch>
        </p:blipFill>
        <p:spPr>
          <a:xfrm>
            <a:off x="0" y="770564"/>
            <a:ext cx="6028660" cy="6087437"/>
          </a:xfrm>
          <a:prstGeom prst="rect">
            <a:avLst/>
          </a:prstGeom>
        </p:spPr>
      </p:pic>
      <p:sp>
        <p:nvSpPr>
          <p:cNvPr id="16" name="TextBox 15"/>
          <p:cNvSpPr txBox="1"/>
          <p:nvPr/>
        </p:nvSpPr>
        <p:spPr>
          <a:xfrm>
            <a:off x="5199990" y="2733675"/>
            <a:ext cx="3867150" cy="1987082"/>
          </a:xfrm>
          <a:prstGeom prst="rect">
            <a:avLst/>
          </a:prstGeom>
          <a:solidFill>
            <a:schemeClr val="tx1">
              <a:lumMod val="75000"/>
              <a:lumOff val="25000"/>
              <a:alpha val="83000"/>
            </a:schemeClr>
          </a:solidFill>
        </p:spPr>
        <p:txBody>
          <a:bodyPr wrap="square" rtlCol="0">
            <a:spAutoFit/>
          </a:bodyPr>
          <a:lstStyle/>
          <a:p>
            <a:pPr algn="r">
              <a:lnSpc>
                <a:spcPct val="114000"/>
              </a:lnSpc>
            </a:pPr>
            <a:r>
              <a:rPr lang="el-GR" b="1" dirty="0">
                <a:solidFill>
                  <a:schemeClr val="bg1"/>
                </a:solidFill>
                <a:latin typeface="Century Gothic" pitchFamily="34" charset="0"/>
              </a:rPr>
              <a:t>Η Διευθύνουσα Σύμβουλος του </a:t>
            </a:r>
            <a:r>
              <a:rPr lang="el-GR" b="1" dirty="0" smtClean="0">
                <a:solidFill>
                  <a:schemeClr val="bg1"/>
                </a:solidFill>
                <a:latin typeface="Century Gothic" pitchFamily="34" charset="0"/>
              </a:rPr>
              <a:t>ΜΗΤΡΟΠΟΛΙΤΙΚΟΥ ΚΟΛΛΕΓΙΟΥ, κα </a:t>
            </a:r>
            <a:r>
              <a:rPr lang="el-GR" b="1" dirty="0">
                <a:solidFill>
                  <a:schemeClr val="bg1"/>
                </a:solidFill>
                <a:latin typeface="Century Gothic" pitchFamily="34" charset="0"/>
              </a:rPr>
              <a:t>Καλλιόπη Ροδοπούλου «Δυναμικά Αναπτυσσόμενος Επιχειρηματίας» της χρονιάς </a:t>
            </a:r>
            <a:r>
              <a:rPr lang="el-GR" b="1" dirty="0" smtClean="0">
                <a:solidFill>
                  <a:schemeClr val="bg1"/>
                </a:solidFill>
                <a:latin typeface="Century Gothic" pitchFamily="34" charset="0"/>
              </a:rPr>
              <a:t>2017 από </a:t>
            </a:r>
            <a:r>
              <a:rPr lang="el-GR" b="1" dirty="0">
                <a:solidFill>
                  <a:schemeClr val="bg1"/>
                </a:solidFill>
                <a:latin typeface="Century Gothic" pitchFamily="34" charset="0"/>
              </a:rPr>
              <a:t>την </a:t>
            </a:r>
            <a:r>
              <a:rPr lang="en-US" b="1" dirty="0">
                <a:solidFill>
                  <a:schemeClr val="bg1"/>
                </a:solidFill>
                <a:latin typeface="Century Gothic" pitchFamily="34" charset="0"/>
              </a:rPr>
              <a:t>ERNST</a:t>
            </a:r>
            <a:r>
              <a:rPr lang="el-GR" b="1" dirty="0">
                <a:solidFill>
                  <a:schemeClr val="bg1"/>
                </a:solidFill>
                <a:latin typeface="Century Gothic" pitchFamily="34" charset="0"/>
              </a:rPr>
              <a:t> &amp; </a:t>
            </a:r>
            <a:r>
              <a:rPr lang="en-US" b="1" dirty="0" smtClean="0">
                <a:solidFill>
                  <a:schemeClr val="bg1"/>
                </a:solidFill>
                <a:latin typeface="Century Gothic" pitchFamily="34" charset="0"/>
              </a:rPr>
              <a:t>YOUNG</a:t>
            </a:r>
            <a:endParaRPr lang="en-US"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725" y="971817"/>
            <a:ext cx="8829275" cy="5886183"/>
          </a:xfrm>
          <a:prstGeom prst="rect">
            <a:avLst/>
          </a:prstGeom>
        </p:spPr>
      </p:pic>
      <p:grpSp>
        <p:nvGrpSpPr>
          <p:cNvPr id="3" name="Group 11"/>
          <p:cNvGrpSpPr/>
          <p:nvPr/>
        </p:nvGrpSpPr>
        <p:grpSpPr>
          <a:xfrm>
            <a:off x="0" y="0"/>
            <a:ext cx="9144000" cy="770562"/>
            <a:chOff x="0" y="0"/>
            <a:chExt cx="9144000" cy="770562"/>
          </a:xfrm>
        </p:grpSpPr>
        <p:sp>
          <p:nvSpPr>
            <p:cNvPr id="4" name="Rectangle 3"/>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p:cNvSpPr txBox="1">
            <a:spLocks noChangeArrowheads="1"/>
          </p:cNvSpPr>
          <p:nvPr/>
        </p:nvSpPr>
        <p:spPr bwMode="auto">
          <a:xfrm>
            <a:off x="965766" y="201255"/>
            <a:ext cx="7161082" cy="395288"/>
          </a:xfrm>
          <a:prstGeom prst="rect">
            <a:avLst/>
          </a:prstGeom>
          <a:noFill/>
          <a:ln w="9525">
            <a:noFill/>
            <a:miter lim="800000"/>
            <a:headEnd/>
            <a:tailEnd/>
          </a:ln>
        </p:spPr>
        <p:txBody>
          <a:bodyPr anchor="ctr"/>
          <a:lstStyle/>
          <a:p>
            <a:pPr algn="ctr">
              <a:defRPr/>
            </a:pPr>
            <a:r>
              <a:rPr lang="el-GR" altLang="zh-HK" sz="2800" dirty="0" smtClean="0">
                <a:solidFill>
                  <a:schemeClr val="bg1"/>
                </a:solidFill>
                <a:latin typeface="Century Gothic" pitchFamily="34" charset="0"/>
                <a:ea typeface="新細明體" charset="-120"/>
                <a:cs typeface="Arial" charset="0"/>
              </a:rPr>
              <a:t>ΠΟΙΟΙ ΕΙΜΑΣΤΕ</a:t>
            </a:r>
            <a:r>
              <a:rPr lang="en-US" altLang="zh-HK" sz="2800" dirty="0" smtClean="0">
                <a:solidFill>
                  <a:schemeClr val="bg1"/>
                </a:solidFill>
                <a:latin typeface="Century Gothic" pitchFamily="34" charset="0"/>
                <a:ea typeface="新細明體" charset="-120"/>
                <a:cs typeface="Arial" charset="0"/>
              </a:rPr>
              <a:t>: </a:t>
            </a:r>
            <a:r>
              <a:rPr lang="el-GR" altLang="zh-HK" sz="2800" dirty="0" smtClean="0">
                <a:solidFill>
                  <a:schemeClr val="bg1"/>
                </a:solidFill>
                <a:latin typeface="Century Gothic" pitchFamily="34" charset="0"/>
                <a:ea typeface="新細明體" charset="-120"/>
                <a:cs typeface="Arial" charset="0"/>
              </a:rPr>
              <a:t>ΒΡΑΒΕΙΑ / ΔΙΑΚΡΙΣΕΙΣ</a:t>
            </a:r>
            <a:endParaRPr lang="en-US" altLang="zh-HK" sz="2800" dirty="0">
              <a:solidFill>
                <a:schemeClr val="bg1"/>
              </a:solidFill>
              <a:latin typeface="Century Gothic" pitchFamily="34" charset="0"/>
              <a:ea typeface="新細明體" charset="-120"/>
              <a:cs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3" y="1185669"/>
            <a:ext cx="2266626" cy="2590429"/>
          </a:xfrm>
          <a:prstGeom prst="rect">
            <a:avLst/>
          </a:prstGeom>
        </p:spPr>
      </p:pic>
    </p:spTree>
    <p:extLst>
      <p:ext uri="{BB962C8B-B14F-4D97-AF65-F5344CB8AC3E}">
        <p14:creationId xmlns:p14="http://schemas.microsoft.com/office/powerpoint/2010/main" val="192936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
          <p:cNvGrpSpPr/>
          <p:nvPr/>
        </p:nvGrpSpPr>
        <p:grpSpPr>
          <a:xfrm>
            <a:off x="0" y="0"/>
            <a:ext cx="9144000" cy="770562"/>
            <a:chOff x="0" y="0"/>
            <a:chExt cx="9144000" cy="770562"/>
          </a:xfrm>
        </p:grpSpPr>
        <p:sp>
          <p:nvSpPr>
            <p:cNvPr id="13" name="Rectangle 12"/>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txBox="1">
            <a:spLocks noChangeArrowheads="1"/>
          </p:cNvSpPr>
          <p:nvPr/>
        </p:nvSpPr>
        <p:spPr bwMode="auto">
          <a:xfrm>
            <a:off x="965766" y="201255"/>
            <a:ext cx="7161082" cy="395288"/>
          </a:xfrm>
          <a:prstGeom prst="rect">
            <a:avLst/>
          </a:prstGeom>
          <a:noFill/>
          <a:ln w="9525">
            <a:noFill/>
            <a:miter lim="800000"/>
            <a:headEnd/>
            <a:tailEnd/>
          </a:ln>
        </p:spPr>
        <p:txBody>
          <a:bodyPr anchor="ctr"/>
          <a:lstStyle/>
          <a:p>
            <a:pPr algn="ctr">
              <a:defRPr/>
            </a:pPr>
            <a:r>
              <a:rPr lang="el-GR" altLang="zh-HK" sz="2800" dirty="0" smtClean="0">
                <a:solidFill>
                  <a:schemeClr val="bg1"/>
                </a:solidFill>
                <a:latin typeface="Century Gothic" pitchFamily="34" charset="0"/>
                <a:ea typeface="新細明體" charset="-120"/>
                <a:cs typeface="Arial" charset="0"/>
              </a:rPr>
              <a:t>ΠΟΙΟΙ ΕΙΜΑΣΤΕ</a:t>
            </a:r>
            <a:r>
              <a:rPr lang="en-US" altLang="zh-HK" sz="2800" dirty="0" smtClean="0">
                <a:solidFill>
                  <a:schemeClr val="bg1"/>
                </a:solidFill>
                <a:latin typeface="Century Gothic" pitchFamily="34" charset="0"/>
                <a:ea typeface="新細明體" charset="-120"/>
                <a:cs typeface="Arial" charset="0"/>
              </a:rPr>
              <a:t>: </a:t>
            </a:r>
            <a:r>
              <a:rPr lang="el-GR" altLang="zh-HK" sz="2800" dirty="0" smtClean="0">
                <a:solidFill>
                  <a:schemeClr val="bg1"/>
                </a:solidFill>
                <a:latin typeface="Century Gothic" pitchFamily="34" charset="0"/>
                <a:ea typeface="新細明體" charset="-120"/>
                <a:cs typeface="Arial" charset="0"/>
              </a:rPr>
              <a:t>ΒΡΑΒΕΙΑ / ΔΙΑΚΡΙΣΕΙΣ</a:t>
            </a:r>
            <a:endParaRPr lang="en-US" altLang="zh-HK" sz="2800" dirty="0">
              <a:solidFill>
                <a:schemeClr val="bg1"/>
              </a:solidFill>
              <a:latin typeface="Century Gothic" pitchFamily="34" charset="0"/>
              <a:ea typeface="新細明體" charset="-120"/>
              <a:cs typeface="Arial" charset="0"/>
            </a:endParaRPr>
          </a:p>
        </p:txBody>
      </p:sp>
      <p:pic>
        <p:nvPicPr>
          <p:cNvPr id="3" name="Picture 2" descr="Education-Awards-LOGO-640x336.jpg"/>
          <p:cNvPicPr>
            <a:picLocks noChangeAspect="1"/>
          </p:cNvPicPr>
          <p:nvPr/>
        </p:nvPicPr>
        <p:blipFill>
          <a:blip r:embed="rId2"/>
          <a:stretch>
            <a:fillRect/>
          </a:stretch>
        </p:blipFill>
        <p:spPr>
          <a:xfrm>
            <a:off x="215755" y="1006009"/>
            <a:ext cx="2310869" cy="1213206"/>
          </a:xfrm>
          <a:prstGeom prst="rect">
            <a:avLst/>
          </a:prstGeom>
        </p:spPr>
      </p:pic>
      <p:pic>
        <p:nvPicPr>
          <p:cNvPr id="6" name="Picture 5" descr="Education Business Awards 4.jpg"/>
          <p:cNvPicPr>
            <a:picLocks noChangeAspect="1"/>
          </p:cNvPicPr>
          <p:nvPr/>
        </p:nvPicPr>
        <p:blipFill>
          <a:blip r:embed="rId3"/>
          <a:stretch>
            <a:fillRect/>
          </a:stretch>
        </p:blipFill>
        <p:spPr>
          <a:xfrm>
            <a:off x="2651827" y="993421"/>
            <a:ext cx="4063293" cy="2704464"/>
          </a:xfrm>
          <a:prstGeom prst="rect">
            <a:avLst/>
          </a:prstGeom>
        </p:spPr>
      </p:pic>
      <p:pic>
        <p:nvPicPr>
          <p:cNvPr id="5" name="Picture 4" descr="Education Business Awards 3.jpg"/>
          <p:cNvPicPr>
            <a:picLocks noChangeAspect="1"/>
          </p:cNvPicPr>
          <p:nvPr/>
        </p:nvPicPr>
        <p:blipFill>
          <a:blip r:embed="rId4"/>
          <a:stretch>
            <a:fillRect/>
          </a:stretch>
        </p:blipFill>
        <p:spPr>
          <a:xfrm>
            <a:off x="5383659" y="1721014"/>
            <a:ext cx="3606227" cy="2400249"/>
          </a:xfrm>
          <a:prstGeom prst="rect">
            <a:avLst/>
          </a:prstGeom>
        </p:spPr>
      </p:pic>
      <p:pic>
        <p:nvPicPr>
          <p:cNvPr id="7" name="Picture 6" descr="VRAVEIO DESMOS KOINONIA_1.png"/>
          <p:cNvPicPr>
            <a:picLocks noChangeAspect="1"/>
          </p:cNvPicPr>
          <p:nvPr/>
        </p:nvPicPr>
        <p:blipFill>
          <a:blip r:embed="rId5"/>
          <a:stretch>
            <a:fillRect/>
          </a:stretch>
        </p:blipFill>
        <p:spPr>
          <a:xfrm>
            <a:off x="-75015" y="4318972"/>
            <a:ext cx="2530535" cy="1134085"/>
          </a:xfrm>
          <a:prstGeom prst="rect">
            <a:avLst/>
          </a:prstGeom>
        </p:spPr>
      </p:pic>
      <p:pic>
        <p:nvPicPr>
          <p:cNvPr id="9" name="Picture 8" descr="Education Awards 1.jpg"/>
          <p:cNvPicPr>
            <a:picLocks noChangeAspect="1"/>
          </p:cNvPicPr>
          <p:nvPr/>
        </p:nvPicPr>
        <p:blipFill>
          <a:blip r:embed="rId6"/>
          <a:stretch>
            <a:fillRect/>
          </a:stretch>
        </p:blipFill>
        <p:spPr>
          <a:xfrm>
            <a:off x="2631278" y="4308697"/>
            <a:ext cx="3749247" cy="2497935"/>
          </a:xfrm>
          <a:prstGeom prst="rect">
            <a:avLst/>
          </a:prstGeom>
        </p:spPr>
      </p:pic>
      <p:sp>
        <p:nvSpPr>
          <p:cNvPr id="10" name="Rectangle 9"/>
          <p:cNvSpPr/>
          <p:nvPr/>
        </p:nvSpPr>
        <p:spPr>
          <a:xfrm>
            <a:off x="232055" y="5599955"/>
            <a:ext cx="1943161" cy="923330"/>
          </a:xfrm>
          <a:prstGeom prst="rect">
            <a:avLst/>
          </a:prstGeom>
        </p:spPr>
        <p:txBody>
          <a:bodyPr wrap="none">
            <a:spAutoFit/>
          </a:bodyPr>
          <a:lstStyle/>
          <a:p>
            <a:pPr algn="ctr"/>
            <a:r>
              <a:rPr lang="el-GR" b="1" dirty="0" smtClean="0">
                <a:solidFill>
                  <a:schemeClr val="tx1">
                    <a:lumMod val="85000"/>
                    <a:lumOff val="15000"/>
                  </a:schemeClr>
                </a:solidFill>
                <a:latin typeface="Century Gothic" pitchFamily="34" charset="0"/>
              </a:rPr>
              <a:t>ΧΡΥΣΟ Βραβείο</a:t>
            </a:r>
            <a:endParaRPr lang="en-US" b="1" dirty="0" smtClean="0">
              <a:solidFill>
                <a:schemeClr val="tx1">
                  <a:lumMod val="85000"/>
                  <a:lumOff val="15000"/>
                </a:schemeClr>
              </a:solidFill>
              <a:latin typeface="Century Gothic" pitchFamily="34" charset="0"/>
            </a:endParaRPr>
          </a:p>
          <a:p>
            <a:pPr algn="ctr"/>
            <a:r>
              <a:rPr lang="el-GR" b="1" dirty="0" smtClean="0">
                <a:solidFill>
                  <a:schemeClr val="tx1">
                    <a:lumMod val="85000"/>
                    <a:lumOff val="15000"/>
                  </a:schemeClr>
                </a:solidFill>
                <a:latin typeface="Century Gothic" pitchFamily="34" charset="0"/>
              </a:rPr>
              <a:t>«Δεσμός με την </a:t>
            </a:r>
          </a:p>
          <a:p>
            <a:pPr algn="ctr"/>
            <a:r>
              <a:rPr lang="el-GR" b="1" dirty="0" smtClean="0">
                <a:solidFill>
                  <a:schemeClr val="tx1">
                    <a:lumMod val="85000"/>
                    <a:lumOff val="15000"/>
                  </a:schemeClr>
                </a:solidFill>
                <a:latin typeface="Century Gothic" pitchFamily="34" charset="0"/>
              </a:rPr>
              <a:t>Κοινωνία»</a:t>
            </a:r>
            <a:endParaRPr lang="en-US" b="1" dirty="0">
              <a:solidFill>
                <a:schemeClr val="tx1">
                  <a:lumMod val="85000"/>
                  <a:lumOff val="15000"/>
                </a:schemeClr>
              </a:solidFill>
              <a:latin typeface="Century Gothic" pitchFamily="34" charset="0"/>
            </a:endParaRPr>
          </a:p>
        </p:txBody>
      </p:sp>
      <p:sp>
        <p:nvSpPr>
          <p:cNvPr id="11" name="Rectangle 10"/>
          <p:cNvSpPr/>
          <p:nvPr/>
        </p:nvSpPr>
        <p:spPr>
          <a:xfrm>
            <a:off x="-35069" y="2333172"/>
            <a:ext cx="2767997" cy="1477328"/>
          </a:xfrm>
          <a:prstGeom prst="rect">
            <a:avLst/>
          </a:prstGeom>
        </p:spPr>
        <p:txBody>
          <a:bodyPr wrap="square">
            <a:spAutoFit/>
          </a:bodyPr>
          <a:lstStyle/>
          <a:p>
            <a:pPr algn="ctr"/>
            <a:r>
              <a:rPr lang="el-GR" b="1" dirty="0" smtClean="0">
                <a:solidFill>
                  <a:schemeClr val="tx1">
                    <a:lumMod val="85000"/>
                    <a:lumOff val="15000"/>
                  </a:schemeClr>
                </a:solidFill>
                <a:latin typeface="Century Gothic" pitchFamily="34" charset="0"/>
              </a:rPr>
              <a:t>Βραβείο </a:t>
            </a:r>
            <a:r>
              <a:rPr lang="en-US" b="1" dirty="0" smtClean="0">
                <a:solidFill>
                  <a:schemeClr val="tx1">
                    <a:lumMod val="85000"/>
                    <a:lumOff val="15000"/>
                  </a:schemeClr>
                </a:solidFill>
                <a:latin typeface="Century Gothic" pitchFamily="34" charset="0"/>
              </a:rPr>
              <a:t>«</a:t>
            </a:r>
            <a:r>
              <a:rPr lang="el-GR" b="1" dirty="0" smtClean="0">
                <a:solidFill>
                  <a:schemeClr val="tx1">
                    <a:lumMod val="85000"/>
                    <a:lumOff val="15000"/>
                  </a:schemeClr>
                </a:solidFill>
                <a:latin typeface="Century Gothic" pitchFamily="34" charset="0"/>
              </a:rPr>
              <a:t>Κτίρια-Εγκαταστάσεις»</a:t>
            </a:r>
            <a:endParaRPr lang="en-US" b="1" dirty="0" smtClean="0">
              <a:solidFill>
                <a:schemeClr val="tx1">
                  <a:lumMod val="85000"/>
                  <a:lumOff val="15000"/>
                </a:schemeClr>
              </a:solidFill>
              <a:latin typeface="Century Gothic" pitchFamily="34" charset="0"/>
            </a:endParaRPr>
          </a:p>
          <a:p>
            <a:pPr algn="ctr"/>
            <a:r>
              <a:rPr lang="en-US" b="1" dirty="0" smtClean="0">
                <a:solidFill>
                  <a:schemeClr val="tx1">
                    <a:lumMod val="85000"/>
                    <a:lumOff val="15000"/>
                  </a:schemeClr>
                </a:solidFill>
                <a:latin typeface="Century Gothic" pitchFamily="34" charset="0"/>
              </a:rPr>
              <a:t>&amp; </a:t>
            </a:r>
          </a:p>
          <a:p>
            <a:pPr algn="ctr"/>
            <a:r>
              <a:rPr lang="el-GR" b="1" dirty="0" smtClean="0">
                <a:solidFill>
                  <a:schemeClr val="tx1">
                    <a:lumMod val="85000"/>
                    <a:lumOff val="15000"/>
                  </a:schemeClr>
                </a:solidFill>
                <a:latin typeface="Century Gothic" pitchFamily="34" charset="0"/>
              </a:rPr>
              <a:t>Βραβείο «Στρατηγική </a:t>
            </a:r>
            <a:r>
              <a:rPr lang="en-US" b="1" dirty="0" smtClean="0">
                <a:solidFill>
                  <a:schemeClr val="tx1">
                    <a:lumMod val="85000"/>
                    <a:lumOff val="15000"/>
                  </a:schemeClr>
                </a:solidFill>
                <a:latin typeface="Century Gothic" pitchFamily="34" charset="0"/>
              </a:rPr>
              <a:t>Marketing</a:t>
            </a:r>
            <a:r>
              <a:rPr lang="el-GR" b="1" dirty="0" smtClean="0">
                <a:solidFill>
                  <a:schemeClr val="tx1">
                    <a:lumMod val="85000"/>
                    <a:lumOff val="15000"/>
                  </a:schemeClr>
                </a:solidFill>
                <a:latin typeface="Century Gothic" pitchFamily="34" charset="0"/>
              </a:rPr>
              <a:t>»</a:t>
            </a:r>
            <a:endParaRPr lang="en-US" b="1" dirty="0" smtClean="0">
              <a:solidFill>
                <a:schemeClr val="tx1">
                  <a:lumMod val="85000"/>
                  <a:lumOff val="15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0" y="0"/>
            <a:ext cx="9144000" cy="770562"/>
            <a:chOff x="0" y="0"/>
            <a:chExt cx="9144000" cy="770562"/>
          </a:xfrm>
        </p:grpSpPr>
        <p:sp>
          <p:nvSpPr>
            <p:cNvPr id="18" name="Rectangle 17"/>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144265" y="3638106"/>
            <a:ext cx="7982583" cy="400110"/>
          </a:xfrm>
          <a:prstGeom prst="rect">
            <a:avLst/>
          </a:prstGeom>
        </p:spPr>
        <p:txBody>
          <a:bodyPr wrap="square">
            <a:spAutoFit/>
          </a:bodyPr>
          <a:lstStyle/>
          <a:p>
            <a:r>
              <a:rPr lang="el-GR" sz="2000" dirty="0" smtClean="0">
                <a:solidFill>
                  <a:schemeClr val="tx1">
                    <a:lumMod val="85000"/>
                    <a:lumOff val="15000"/>
                  </a:schemeClr>
                </a:solidFill>
                <a:latin typeface="Century Gothic" pitchFamily="34" charset="0"/>
              </a:rPr>
              <a:t>Βραβείο </a:t>
            </a:r>
            <a:r>
              <a:rPr lang="en-US" sz="2000" dirty="0" smtClean="0">
                <a:solidFill>
                  <a:schemeClr val="tx1">
                    <a:lumMod val="85000"/>
                    <a:lumOff val="15000"/>
                  </a:schemeClr>
                </a:solidFill>
                <a:latin typeface="Century Gothic" pitchFamily="34" charset="0"/>
              </a:rPr>
              <a:t>«</a:t>
            </a:r>
            <a:r>
              <a:rPr lang="el-GR" sz="2000" dirty="0" smtClean="0">
                <a:solidFill>
                  <a:schemeClr val="tx1">
                    <a:lumMod val="85000"/>
                    <a:lumOff val="15000"/>
                  </a:schemeClr>
                </a:solidFill>
                <a:latin typeface="Century Gothic" pitchFamily="34" charset="0"/>
              </a:rPr>
              <a:t>Καλύτερος Πάροχος Τουριστικής Εκπαίδευσης»</a:t>
            </a:r>
            <a:endParaRPr lang="en-US" sz="2000" dirty="0" smtClean="0">
              <a:solidFill>
                <a:schemeClr val="tx1">
                  <a:lumMod val="85000"/>
                  <a:lumOff val="15000"/>
                </a:schemeClr>
              </a:solidFill>
              <a:latin typeface="Century Gothic" pitchFamily="34" charset="0"/>
            </a:endParaRPr>
          </a:p>
        </p:txBody>
      </p:sp>
      <p:pic>
        <p:nvPicPr>
          <p:cNvPr id="12" name="Picture 11" descr="GreekHospitalityAwards_logo.jpg"/>
          <p:cNvPicPr>
            <a:picLocks noChangeAspect="1"/>
          </p:cNvPicPr>
          <p:nvPr/>
        </p:nvPicPr>
        <p:blipFill>
          <a:blip r:embed="rId2"/>
          <a:stretch>
            <a:fillRect/>
          </a:stretch>
        </p:blipFill>
        <p:spPr>
          <a:xfrm>
            <a:off x="103169" y="947328"/>
            <a:ext cx="3144044" cy="2546676"/>
          </a:xfrm>
          <a:prstGeom prst="rect">
            <a:avLst/>
          </a:prstGeom>
        </p:spPr>
      </p:pic>
      <p:pic>
        <p:nvPicPr>
          <p:cNvPr id="13" name="Picture 12" descr="linkedin-post_brabeia.jpg"/>
          <p:cNvPicPr>
            <a:picLocks noChangeAspect="1"/>
          </p:cNvPicPr>
          <p:nvPr/>
        </p:nvPicPr>
        <p:blipFill>
          <a:blip r:embed="rId3"/>
          <a:stretch>
            <a:fillRect/>
          </a:stretch>
        </p:blipFill>
        <p:spPr>
          <a:xfrm>
            <a:off x="4017197" y="947327"/>
            <a:ext cx="4911025" cy="2546677"/>
          </a:xfrm>
          <a:prstGeom prst="rect">
            <a:avLst/>
          </a:prstGeom>
        </p:spPr>
      </p:pic>
      <p:pic>
        <p:nvPicPr>
          <p:cNvPr id="14" name="Picture 13" descr="GreekHospitalityAwards2017.png"/>
          <p:cNvPicPr>
            <a:picLocks noChangeAspect="1"/>
          </p:cNvPicPr>
          <p:nvPr/>
        </p:nvPicPr>
        <p:blipFill>
          <a:blip r:embed="rId4"/>
          <a:stretch>
            <a:fillRect/>
          </a:stretch>
        </p:blipFill>
        <p:spPr>
          <a:xfrm>
            <a:off x="589903" y="4184884"/>
            <a:ext cx="2276587" cy="2601814"/>
          </a:xfrm>
          <a:prstGeom prst="rect">
            <a:avLst/>
          </a:prstGeom>
        </p:spPr>
      </p:pic>
      <p:pic>
        <p:nvPicPr>
          <p:cNvPr id="16" name="Picture 15" descr="tourism-linked-2.jpg"/>
          <p:cNvPicPr>
            <a:picLocks noChangeAspect="1"/>
          </p:cNvPicPr>
          <p:nvPr/>
        </p:nvPicPr>
        <p:blipFill>
          <a:blip r:embed="rId5"/>
          <a:stretch>
            <a:fillRect/>
          </a:stretch>
        </p:blipFill>
        <p:spPr>
          <a:xfrm>
            <a:off x="4017197" y="4182435"/>
            <a:ext cx="4874431" cy="2572260"/>
          </a:xfrm>
          <a:prstGeom prst="rect">
            <a:avLst/>
          </a:prstGeom>
        </p:spPr>
      </p:pic>
      <p:sp>
        <p:nvSpPr>
          <p:cNvPr id="15" name="Title 1"/>
          <p:cNvSpPr txBox="1">
            <a:spLocks noChangeArrowheads="1"/>
          </p:cNvSpPr>
          <p:nvPr/>
        </p:nvSpPr>
        <p:spPr bwMode="auto">
          <a:xfrm>
            <a:off x="965766" y="201255"/>
            <a:ext cx="7161082" cy="395288"/>
          </a:xfrm>
          <a:prstGeom prst="rect">
            <a:avLst/>
          </a:prstGeom>
          <a:noFill/>
          <a:ln w="9525">
            <a:noFill/>
            <a:miter lim="800000"/>
            <a:headEnd/>
            <a:tailEnd/>
          </a:ln>
        </p:spPr>
        <p:txBody>
          <a:bodyPr anchor="ctr"/>
          <a:lstStyle/>
          <a:p>
            <a:pPr algn="ctr">
              <a:defRPr/>
            </a:pPr>
            <a:r>
              <a:rPr lang="el-GR" altLang="zh-HK" sz="2800" dirty="0" smtClean="0">
                <a:solidFill>
                  <a:schemeClr val="bg1"/>
                </a:solidFill>
                <a:latin typeface="Century Gothic" pitchFamily="34" charset="0"/>
                <a:ea typeface="新細明體" charset="-120"/>
                <a:cs typeface="Arial" charset="0"/>
              </a:rPr>
              <a:t>ΠΟΙΟΙ ΕΙΜΑΣΤΕ</a:t>
            </a:r>
            <a:r>
              <a:rPr lang="en-US" altLang="zh-HK" sz="2800" dirty="0" smtClean="0">
                <a:solidFill>
                  <a:schemeClr val="bg1"/>
                </a:solidFill>
                <a:latin typeface="Century Gothic" pitchFamily="34" charset="0"/>
                <a:ea typeface="新細明體" charset="-120"/>
                <a:cs typeface="Arial" charset="0"/>
              </a:rPr>
              <a:t>: </a:t>
            </a:r>
            <a:r>
              <a:rPr lang="el-GR" altLang="zh-HK" sz="2800" dirty="0" smtClean="0">
                <a:solidFill>
                  <a:schemeClr val="bg1"/>
                </a:solidFill>
                <a:latin typeface="Century Gothic" pitchFamily="34" charset="0"/>
                <a:ea typeface="新細明體" charset="-120"/>
                <a:cs typeface="Arial" charset="0"/>
              </a:rPr>
              <a:t>ΒΡΑΒΕΙΑ / ΔΙΑΚΡΙΣΕΙΣ</a:t>
            </a:r>
            <a:endParaRPr lang="en-US" altLang="zh-HK" sz="2800" dirty="0">
              <a:solidFill>
                <a:schemeClr val="bg1"/>
              </a:solidFill>
              <a:latin typeface="Century Gothic" pitchFamily="34" charset="0"/>
              <a:ea typeface="新細明體" charset="-120"/>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0"/>
            <a:ext cx="9144000" cy="770562"/>
            <a:chOff x="0" y="0"/>
            <a:chExt cx="9144000" cy="770562"/>
          </a:xfrm>
        </p:grpSpPr>
        <p:sp>
          <p:nvSpPr>
            <p:cNvPr id="22" name="Rectangle 21"/>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129"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103" y="3728498"/>
            <a:ext cx="356552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0"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9620" y="3675361"/>
            <a:ext cx="3563937"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2" name="Content Placeholder 2"/>
          <p:cNvSpPr txBox="1">
            <a:spLocks noChangeArrowheads="1"/>
          </p:cNvSpPr>
          <p:nvPr/>
        </p:nvSpPr>
        <p:spPr bwMode="auto">
          <a:xfrm>
            <a:off x="708149" y="1750791"/>
            <a:ext cx="3563937"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just"/>
            <a:r>
              <a:rPr lang="el-GR" sz="1400" dirty="0" smtClean="0">
                <a:solidFill>
                  <a:srgbClr val="404040"/>
                </a:solidFill>
                <a:latin typeface="Century Gothic" pitchFamily="34" charset="0"/>
              </a:rPr>
              <a:t>Είμαστε ένα </a:t>
            </a:r>
            <a:r>
              <a:rPr lang="el-GR" sz="1400" b="1" dirty="0" smtClean="0">
                <a:solidFill>
                  <a:srgbClr val="404040"/>
                </a:solidFill>
                <a:latin typeface="Century Gothic" pitchFamily="34" charset="0"/>
              </a:rPr>
              <a:t>διακεκριμένο και πρωτοποριακό ακαδημαϊκό ίδρυμα </a:t>
            </a:r>
            <a:r>
              <a:rPr lang="el-GR" sz="1400" dirty="0" smtClean="0">
                <a:solidFill>
                  <a:srgbClr val="404040"/>
                </a:solidFill>
                <a:latin typeface="Century Gothic" pitchFamily="34" charset="0"/>
              </a:rPr>
              <a:t>που παρέχει στους φοιτητές ένα </a:t>
            </a:r>
            <a:r>
              <a:rPr lang="el-GR" sz="1400" b="1" dirty="0" smtClean="0">
                <a:solidFill>
                  <a:srgbClr val="404040"/>
                </a:solidFill>
                <a:latin typeface="Century Gothic" pitchFamily="34" charset="0"/>
              </a:rPr>
              <a:t>πλούσιο, αυστηρό και ποικίλο εκπαιδευτικό περιβάλλον</a:t>
            </a:r>
            <a:r>
              <a:rPr lang="el-GR" sz="1400" dirty="0" smtClean="0">
                <a:solidFill>
                  <a:srgbClr val="404040"/>
                </a:solidFill>
                <a:latin typeface="Century Gothic" pitchFamily="34" charset="0"/>
              </a:rPr>
              <a:t>, υποστηρίζει τη δια βίου μάθηση και τους προετοιμάζει για τις απαιτήσεις ενός συνεχώς μεταβαλλόμενου κόσμου.</a:t>
            </a:r>
            <a:endParaRPr lang="en-US" sz="1400" dirty="0">
              <a:solidFill>
                <a:srgbClr val="404040"/>
              </a:solidFill>
              <a:latin typeface="Century Gothic" pitchFamily="34" charset="0"/>
            </a:endParaRPr>
          </a:p>
        </p:txBody>
      </p:sp>
      <p:pic>
        <p:nvPicPr>
          <p:cNvPr id="48133"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149" y="915766"/>
            <a:ext cx="3563937"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5" name="Title 1"/>
          <p:cNvSpPr txBox="1">
            <a:spLocks noChangeArrowheads="1"/>
          </p:cNvSpPr>
          <p:nvPr/>
        </p:nvSpPr>
        <p:spPr bwMode="auto">
          <a:xfrm>
            <a:off x="1447923" y="1020541"/>
            <a:ext cx="2703512"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r>
              <a:rPr lang="el-GR" sz="2000" b="1" dirty="0" smtClean="0">
                <a:solidFill>
                  <a:srgbClr val="C00000"/>
                </a:solidFill>
                <a:latin typeface="Century Gothic" pitchFamily="34" charset="0"/>
                <a:ea typeface="PMingLiU" charset="0"/>
                <a:cs typeface="PMingLiU" charset="0"/>
              </a:rPr>
              <a:t>Η ΦΙΛΟΣΟΦΙΑ ΜΑΣ</a:t>
            </a:r>
            <a:endParaRPr lang="en-US" sz="2000" b="1" dirty="0">
              <a:solidFill>
                <a:srgbClr val="C00000"/>
              </a:solidFill>
              <a:latin typeface="Century Gothic" pitchFamily="34" charset="0"/>
              <a:ea typeface="PMingLiU" charset="0"/>
              <a:cs typeface="PMingLiU" charset="0"/>
            </a:endParaRPr>
          </a:p>
        </p:txBody>
      </p:sp>
      <p:sp>
        <p:nvSpPr>
          <p:cNvPr id="48136" name="Content Placeholder 2"/>
          <p:cNvSpPr txBox="1">
            <a:spLocks noChangeArrowheads="1"/>
          </p:cNvSpPr>
          <p:nvPr/>
        </p:nvSpPr>
        <p:spPr bwMode="auto">
          <a:xfrm>
            <a:off x="668103" y="4501879"/>
            <a:ext cx="356552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just" eaLnBrk="1" hangingPunct="1"/>
            <a:r>
              <a:rPr lang="el-GR" sz="1400" dirty="0" smtClean="0">
                <a:solidFill>
                  <a:srgbClr val="404040"/>
                </a:solidFill>
                <a:latin typeface="Century Gothic" pitchFamily="34" charset="0"/>
              </a:rPr>
              <a:t>Να παρέχουμε στους φοιτητές </a:t>
            </a:r>
            <a:r>
              <a:rPr lang="el-GR" sz="1400" b="1" dirty="0" smtClean="0">
                <a:solidFill>
                  <a:srgbClr val="404040"/>
                </a:solidFill>
                <a:latin typeface="Century Gothic" pitchFamily="34" charset="0"/>
              </a:rPr>
              <a:t>εκπαίδευση χωρίς αποκλεισμούς </a:t>
            </a:r>
            <a:r>
              <a:rPr lang="el-GR" sz="1400" dirty="0" smtClean="0">
                <a:solidFill>
                  <a:srgbClr val="404040"/>
                </a:solidFill>
                <a:latin typeface="Century Gothic" pitchFamily="34" charset="0"/>
              </a:rPr>
              <a:t>και να τους ενσταλάξουμε </a:t>
            </a:r>
            <a:r>
              <a:rPr lang="el-GR" sz="1400" b="1" dirty="0" smtClean="0">
                <a:solidFill>
                  <a:srgbClr val="404040"/>
                </a:solidFill>
                <a:latin typeface="Century Gothic" pitchFamily="34" charset="0"/>
              </a:rPr>
              <a:t>ισχυρές ακαδημαϊκές δεξιότητες, επαγγελματικό ήθος και διανοητική δέσμευση δια βίου</a:t>
            </a:r>
            <a:r>
              <a:rPr lang="el-GR" sz="1400" dirty="0" smtClean="0">
                <a:solidFill>
                  <a:srgbClr val="404040"/>
                </a:solidFill>
                <a:latin typeface="Century Gothic" pitchFamily="34" charset="0"/>
              </a:rPr>
              <a:t>, προκειμένου να εξασφαλίσουμε στους αποφοίτους ισχυρές επαγγελματικές δεξιότητες.</a:t>
            </a:r>
            <a:endParaRPr lang="en-US" sz="1400" dirty="0">
              <a:solidFill>
                <a:srgbClr val="404040"/>
              </a:solidFill>
              <a:latin typeface="Century Gothic" pitchFamily="34" charset="0"/>
            </a:endParaRPr>
          </a:p>
        </p:txBody>
      </p:sp>
      <p:sp>
        <p:nvSpPr>
          <p:cNvPr id="48138" name="Title 1"/>
          <p:cNvSpPr txBox="1">
            <a:spLocks noChangeArrowheads="1"/>
          </p:cNvSpPr>
          <p:nvPr/>
        </p:nvSpPr>
        <p:spPr bwMode="auto">
          <a:xfrm>
            <a:off x="1423752" y="3804698"/>
            <a:ext cx="2675636"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r>
              <a:rPr lang="el-GR" sz="2000" b="1" dirty="0" smtClean="0">
                <a:solidFill>
                  <a:srgbClr val="C00000"/>
                </a:solidFill>
                <a:latin typeface="Century Gothic" pitchFamily="34" charset="0"/>
                <a:ea typeface="PMingLiU" charset="0"/>
                <a:cs typeface="PMingLiU" charset="0"/>
              </a:rPr>
              <a:t>Η ΑΠΟΣΤΟΛΗ ΜΑΣ</a:t>
            </a:r>
            <a:endParaRPr lang="en-US" sz="2000" dirty="0">
              <a:solidFill>
                <a:srgbClr val="C00000"/>
              </a:solidFill>
              <a:latin typeface="Century Gothic" pitchFamily="34" charset="0"/>
              <a:ea typeface="PMingLiU" charset="0"/>
              <a:cs typeface="PMingLiU" charset="0"/>
            </a:endParaRPr>
          </a:p>
        </p:txBody>
      </p:sp>
      <p:sp>
        <p:nvSpPr>
          <p:cNvPr id="48140" name="Title 1"/>
          <p:cNvSpPr txBox="1">
            <a:spLocks noChangeArrowheads="1"/>
          </p:cNvSpPr>
          <p:nvPr/>
        </p:nvSpPr>
        <p:spPr bwMode="auto">
          <a:xfrm>
            <a:off x="5759394" y="3751561"/>
            <a:ext cx="270351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r>
              <a:rPr lang="el-GR" sz="2000" b="1" dirty="0" smtClean="0">
                <a:solidFill>
                  <a:srgbClr val="C00000"/>
                </a:solidFill>
                <a:latin typeface="Century Gothic" pitchFamily="34" charset="0"/>
                <a:ea typeface="PMingLiU" charset="0"/>
                <a:cs typeface="PMingLiU" charset="0"/>
              </a:rPr>
              <a:t>ΤΟ ΠΡΟΣΩΠΙΚΟ ΜΑΣ</a:t>
            </a:r>
            <a:endParaRPr lang="en-US" sz="2000" dirty="0">
              <a:solidFill>
                <a:srgbClr val="C00000"/>
              </a:solidFill>
              <a:latin typeface="Century Gothic" pitchFamily="34" charset="0"/>
              <a:ea typeface="PMingLiU" charset="0"/>
              <a:cs typeface="PMingLiU" charset="0"/>
            </a:endParaRPr>
          </a:p>
        </p:txBody>
      </p:sp>
      <p:sp>
        <p:nvSpPr>
          <p:cNvPr id="23" name="Title 1"/>
          <p:cNvSpPr txBox="1">
            <a:spLocks noChangeArrowheads="1"/>
          </p:cNvSpPr>
          <p:nvPr/>
        </p:nvSpPr>
        <p:spPr bwMode="auto">
          <a:xfrm>
            <a:off x="914394" y="201255"/>
            <a:ext cx="7274098" cy="395288"/>
          </a:xfrm>
          <a:prstGeom prst="rect">
            <a:avLst/>
          </a:prstGeom>
          <a:noFill/>
          <a:ln w="9525">
            <a:noFill/>
            <a:miter lim="800000"/>
            <a:headEnd/>
            <a:tailEnd/>
          </a:ln>
        </p:spPr>
        <p:txBody>
          <a:bodyPr anchor="ctr"/>
          <a:lstStyle/>
          <a:p>
            <a:pPr algn="ctr">
              <a:defRPr/>
            </a:pPr>
            <a:r>
              <a:rPr lang="el-GR" altLang="zh-HK" sz="2800" dirty="0" smtClean="0">
                <a:solidFill>
                  <a:schemeClr val="bg1"/>
                </a:solidFill>
                <a:latin typeface="Century Gothic" pitchFamily="34" charset="0"/>
                <a:ea typeface="新細明體" charset="-120"/>
                <a:cs typeface="Arial" charset="0"/>
              </a:rPr>
              <a:t>ΠΟΙΟΙ ΕΙΜΑΣΤΕ</a:t>
            </a:r>
            <a:r>
              <a:rPr lang="en-US" altLang="zh-HK" sz="2800" dirty="0" smtClean="0">
                <a:solidFill>
                  <a:schemeClr val="bg1"/>
                </a:solidFill>
                <a:latin typeface="Century Gothic" pitchFamily="34" charset="0"/>
                <a:ea typeface="新細明體" charset="-120"/>
                <a:cs typeface="Arial" charset="0"/>
              </a:rPr>
              <a:t>: </a:t>
            </a:r>
            <a:r>
              <a:rPr lang="el-GR" altLang="zh-HK" sz="2800" dirty="0" smtClean="0">
                <a:solidFill>
                  <a:schemeClr val="bg1"/>
                </a:solidFill>
                <a:latin typeface="Century Gothic" pitchFamily="34" charset="0"/>
                <a:ea typeface="新細明體" charset="-120"/>
                <a:cs typeface="Arial" charset="0"/>
              </a:rPr>
              <a:t>ΕΤΑΙΡΙΚΗ ΦΙΛΟΣΟΦΙΑ</a:t>
            </a:r>
            <a:endParaRPr lang="en-US" altLang="zh-HK" sz="2800" dirty="0">
              <a:solidFill>
                <a:schemeClr val="bg1"/>
              </a:solidFill>
              <a:latin typeface="Century Gothic" pitchFamily="34" charset="0"/>
              <a:ea typeface="新細明體" charset="-120"/>
              <a:cs typeface="Arial" charset="0"/>
            </a:endParaRPr>
          </a:p>
        </p:txBody>
      </p:sp>
      <p:pic>
        <p:nvPicPr>
          <p:cNvPr id="21" name="Picture 22" descr="st_2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566" y="3784134"/>
            <a:ext cx="665447" cy="665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8" descr="D:\goanimate\ppt\new_layout\han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723" y="958631"/>
            <a:ext cx="7016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5" descr="D:\goanimate\ppt\new_layout\ke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9781" y="3718224"/>
            <a:ext cx="6985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2649" y="915766"/>
            <a:ext cx="356552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Title 1"/>
          <p:cNvSpPr txBox="1">
            <a:spLocks noChangeArrowheads="1"/>
          </p:cNvSpPr>
          <p:nvPr/>
        </p:nvSpPr>
        <p:spPr bwMode="auto">
          <a:xfrm>
            <a:off x="5718299" y="949103"/>
            <a:ext cx="27051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eaLnBrk="1" hangingPunct="1"/>
            <a:r>
              <a:rPr lang="el-GR" sz="2000" b="1" dirty="0" smtClean="0">
                <a:solidFill>
                  <a:srgbClr val="C00000"/>
                </a:solidFill>
                <a:latin typeface="Century Gothic" pitchFamily="34" charset="0"/>
                <a:ea typeface="PMingLiU" charset="0"/>
                <a:cs typeface="PMingLiU" charset="0"/>
              </a:rPr>
              <a:t>ΤΟ ΟΡΑΜΑ ΜΑΣ</a:t>
            </a:r>
            <a:endParaRPr lang="en-US" sz="2000" dirty="0">
              <a:solidFill>
                <a:srgbClr val="C00000"/>
              </a:solidFill>
              <a:latin typeface="Century Gothic" pitchFamily="34" charset="0"/>
              <a:ea typeface="PMingLiU" charset="0"/>
              <a:cs typeface="PMingLiU" charset="0"/>
            </a:endParaRPr>
          </a:p>
        </p:txBody>
      </p:sp>
      <p:pic>
        <p:nvPicPr>
          <p:cNvPr id="31" name="Picture 16" descr="D:\goanimate\ppt\new_layout\stu.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9160" y="964800"/>
            <a:ext cx="6985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6" descr="logoamcgreek-final.jpg"/>
          <p:cNvPicPr>
            <a:picLocks noChangeAspect="1"/>
          </p:cNvPicPr>
          <p:nvPr/>
        </p:nvPicPr>
        <p:blipFill>
          <a:blip r:embed="rId8"/>
          <a:stretch>
            <a:fillRect/>
          </a:stretch>
        </p:blipFill>
        <p:spPr>
          <a:xfrm>
            <a:off x="45024" y="6296820"/>
            <a:ext cx="1722132" cy="520084"/>
          </a:xfrm>
          <a:prstGeom prst="rect">
            <a:avLst/>
          </a:prstGeom>
        </p:spPr>
      </p:pic>
      <p:sp>
        <p:nvSpPr>
          <p:cNvPr id="32" name="Content Placeholder 2"/>
          <p:cNvSpPr txBox="1">
            <a:spLocks noChangeArrowheads="1"/>
          </p:cNvSpPr>
          <p:nvPr/>
        </p:nvSpPr>
        <p:spPr bwMode="auto">
          <a:xfrm>
            <a:off x="5007099" y="4501702"/>
            <a:ext cx="3535362" cy="161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just" eaLnBrk="1" hangingPunct="1"/>
            <a:r>
              <a:rPr lang="el-GR" sz="1400" dirty="0" smtClean="0">
                <a:solidFill>
                  <a:srgbClr val="404040"/>
                </a:solidFill>
                <a:latin typeface="Century Gothic" pitchFamily="34" charset="0"/>
              </a:rPr>
              <a:t>Όλα τα μέλη του προσωπικού μας </a:t>
            </a:r>
            <a:r>
              <a:rPr lang="el-GR" sz="1400" b="1" dirty="0" smtClean="0">
                <a:solidFill>
                  <a:srgbClr val="404040"/>
                </a:solidFill>
                <a:latin typeface="Century Gothic" pitchFamily="34" charset="0"/>
              </a:rPr>
              <a:t>μοιράζονται το όραμα </a:t>
            </a:r>
            <a:r>
              <a:rPr lang="el-GR" sz="1400" dirty="0" smtClean="0">
                <a:solidFill>
                  <a:srgbClr val="404040"/>
                </a:solidFill>
                <a:latin typeface="Century Gothic" pitchFamily="34" charset="0"/>
              </a:rPr>
              <a:t>του Κολλεγίου και είναι </a:t>
            </a:r>
            <a:r>
              <a:rPr lang="el-GR" sz="1400" b="1" dirty="0" smtClean="0">
                <a:solidFill>
                  <a:srgbClr val="404040"/>
                </a:solidFill>
                <a:latin typeface="Century Gothic" pitchFamily="34" charset="0"/>
              </a:rPr>
              <a:t>διακεκριμένοι επαγγελματίες </a:t>
            </a:r>
            <a:r>
              <a:rPr lang="el-GR" sz="1400" dirty="0" smtClean="0">
                <a:solidFill>
                  <a:srgbClr val="404040"/>
                </a:solidFill>
                <a:latin typeface="Century Gothic" pitchFamily="34" charset="0"/>
              </a:rPr>
              <a:t>και </a:t>
            </a:r>
            <a:r>
              <a:rPr lang="el-GR" sz="1400" b="1" dirty="0" smtClean="0">
                <a:solidFill>
                  <a:srgbClr val="404040"/>
                </a:solidFill>
                <a:latin typeface="Century Gothic" pitchFamily="34" charset="0"/>
              </a:rPr>
              <a:t>ακαδημαϊκοί υψηλού επιπέδου</a:t>
            </a:r>
            <a:r>
              <a:rPr lang="el-GR" sz="1400" dirty="0" smtClean="0">
                <a:solidFill>
                  <a:srgbClr val="404040"/>
                </a:solidFill>
                <a:latin typeface="Century Gothic" pitchFamily="34" charset="0"/>
              </a:rPr>
              <a:t>. Πάνω απ 'όλα, </a:t>
            </a:r>
            <a:r>
              <a:rPr lang="el-GR" sz="1400" b="1" dirty="0" smtClean="0">
                <a:solidFill>
                  <a:srgbClr val="404040"/>
                </a:solidFill>
                <a:latin typeface="Century Gothic" pitchFamily="34" charset="0"/>
              </a:rPr>
              <a:t>εμπνέουν και βοηθούν τους φοιτητές να αναπτυχθούν </a:t>
            </a:r>
            <a:r>
              <a:rPr lang="el-GR" sz="1400" dirty="0" smtClean="0">
                <a:solidFill>
                  <a:srgbClr val="404040"/>
                </a:solidFill>
                <a:latin typeface="Century Gothic" pitchFamily="34" charset="0"/>
              </a:rPr>
              <a:t>στον μέγιστο δυνατό βαθμό.</a:t>
            </a:r>
            <a:endParaRPr lang="en-US" sz="1400" dirty="0">
              <a:solidFill>
                <a:srgbClr val="404040"/>
              </a:solidFill>
              <a:latin typeface="Century Gothic" pitchFamily="34" charset="0"/>
            </a:endParaRPr>
          </a:p>
        </p:txBody>
      </p:sp>
      <p:sp>
        <p:nvSpPr>
          <p:cNvPr id="33" name="Content Placeholder 2"/>
          <p:cNvSpPr txBox="1">
            <a:spLocks noChangeArrowheads="1"/>
          </p:cNvSpPr>
          <p:nvPr/>
        </p:nvSpPr>
        <p:spPr bwMode="auto">
          <a:xfrm>
            <a:off x="4992811" y="1749686"/>
            <a:ext cx="3535362" cy="161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charset="0"/>
                <a:ea typeface="MS PGothic" charset="0"/>
                <a:cs typeface="MS PGothic" charset="0"/>
              </a:defRPr>
            </a:lvl1pPr>
            <a:lvl2pPr marL="742950" indent="-285750" eaLnBrk="0" hangingPunct="0">
              <a:defRPr sz="2400">
                <a:solidFill>
                  <a:schemeClr val="tx1"/>
                </a:solidFill>
                <a:latin typeface="Tahoma" charset="0"/>
                <a:ea typeface="MS PGothic" charset="0"/>
                <a:cs typeface="MS PGothic" charset="0"/>
              </a:defRPr>
            </a:lvl2pPr>
            <a:lvl3pPr marL="1143000" indent="-228600" eaLnBrk="0" hangingPunct="0">
              <a:defRPr sz="2400">
                <a:solidFill>
                  <a:schemeClr val="tx1"/>
                </a:solidFill>
                <a:latin typeface="Tahoma" charset="0"/>
                <a:ea typeface="MS PGothic" charset="0"/>
                <a:cs typeface="MS PGothic" charset="0"/>
              </a:defRPr>
            </a:lvl3pPr>
            <a:lvl4pPr marL="1600200" indent="-228600" eaLnBrk="0" hangingPunct="0">
              <a:defRPr sz="2400">
                <a:solidFill>
                  <a:schemeClr val="tx1"/>
                </a:solidFill>
                <a:latin typeface="Tahoma" charset="0"/>
                <a:ea typeface="MS PGothic" charset="0"/>
                <a:cs typeface="MS PGothic" charset="0"/>
              </a:defRPr>
            </a:lvl4pPr>
            <a:lvl5pPr marL="2057400" indent="-228600" eaLnBrk="0" hangingPunct="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just" eaLnBrk="1" hangingPunct="1"/>
            <a:r>
              <a:rPr lang="el-GR" sz="1400" dirty="0" smtClean="0">
                <a:solidFill>
                  <a:srgbClr val="404040"/>
                </a:solidFill>
                <a:latin typeface="Century Gothic" pitchFamily="34" charset="0"/>
              </a:rPr>
              <a:t>Να γίνουμε ο </a:t>
            </a:r>
            <a:r>
              <a:rPr lang="el-GR" sz="1400" b="1" dirty="0" smtClean="0">
                <a:solidFill>
                  <a:srgbClr val="404040"/>
                </a:solidFill>
                <a:latin typeface="Century Gothic" pitchFamily="34" charset="0"/>
              </a:rPr>
              <a:t>κορυφαίος ιδιωτικός πάροχος τριτοβάθμιας εκπαίδευσης </a:t>
            </a:r>
            <a:r>
              <a:rPr lang="el-GR" sz="1400" dirty="0" smtClean="0">
                <a:solidFill>
                  <a:srgbClr val="404040"/>
                </a:solidFill>
                <a:latin typeface="Century Gothic" pitchFamily="34" charset="0"/>
              </a:rPr>
              <a:t>σε ένα </a:t>
            </a:r>
            <a:r>
              <a:rPr lang="el-GR" sz="1400" b="1" dirty="0" smtClean="0">
                <a:solidFill>
                  <a:srgbClr val="404040"/>
                </a:solidFill>
                <a:latin typeface="Century Gothic" pitchFamily="34" charset="0"/>
              </a:rPr>
              <a:t>ευρύ φάσμα ακαδημαϊκών και επαγγελματικών κλάδων</a:t>
            </a:r>
            <a:r>
              <a:rPr lang="el-GR" sz="1400" dirty="0" smtClean="0">
                <a:solidFill>
                  <a:srgbClr val="404040"/>
                </a:solidFill>
                <a:latin typeface="Century Gothic" pitchFamily="34" charset="0"/>
              </a:rPr>
              <a:t>, μέσω συνεργασιών με τα </a:t>
            </a:r>
            <a:r>
              <a:rPr lang="el-GR" sz="1400" b="1" dirty="0" smtClean="0">
                <a:solidFill>
                  <a:srgbClr val="404040"/>
                </a:solidFill>
                <a:latin typeface="Century Gothic" pitchFamily="34" charset="0"/>
              </a:rPr>
              <a:t>πλέον διακεκριμένα  </a:t>
            </a:r>
            <a:r>
              <a:rPr lang="el-GR" sz="1400" dirty="0" smtClean="0">
                <a:solidFill>
                  <a:srgbClr val="404040"/>
                </a:solidFill>
                <a:latin typeface="Century Gothic" pitchFamily="34" charset="0"/>
              </a:rPr>
              <a:t>βρετανικά πανεπιστήμια.</a:t>
            </a:r>
            <a:endParaRPr lang="en-US" sz="1400" dirty="0">
              <a:solidFill>
                <a:srgbClr val="404040"/>
              </a:solidFill>
              <a:latin typeface="Century Gothic" pitchFamily="34" charset="0"/>
            </a:endParaRPr>
          </a:p>
        </p:txBody>
      </p:sp>
    </p:spTree>
    <p:extLst>
      <p:ext uri="{BB962C8B-B14F-4D97-AF65-F5344CB8AC3E}">
        <p14:creationId xmlns:p14="http://schemas.microsoft.com/office/powerpoint/2010/main" val="17416187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91" y="3841044"/>
            <a:ext cx="3962400" cy="3000375"/>
          </a:xfrm>
          <a:prstGeom prst="rect">
            <a:avLst/>
          </a:prstGeom>
        </p:spPr>
      </p:pic>
      <p:grpSp>
        <p:nvGrpSpPr>
          <p:cNvPr id="2" name="Group 16"/>
          <p:cNvGrpSpPr/>
          <p:nvPr/>
        </p:nvGrpSpPr>
        <p:grpSpPr>
          <a:xfrm>
            <a:off x="0" y="0"/>
            <a:ext cx="9144000" cy="770562"/>
            <a:chOff x="0" y="0"/>
            <a:chExt cx="9144000" cy="770562"/>
          </a:xfrm>
        </p:grpSpPr>
        <p:sp>
          <p:nvSpPr>
            <p:cNvPr id="18" name="Rectangle 17"/>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698203" y="3564787"/>
            <a:ext cx="7976003" cy="400110"/>
          </a:xfrm>
          <a:prstGeom prst="rect">
            <a:avLst/>
          </a:prstGeom>
        </p:spPr>
        <p:txBody>
          <a:bodyPr wrap="square">
            <a:spAutoFit/>
          </a:bodyPr>
          <a:lstStyle/>
          <a:p>
            <a:r>
              <a:rPr lang="el-GR" sz="2000" b="1" dirty="0" smtClean="0">
                <a:solidFill>
                  <a:srgbClr val="CC9900"/>
                </a:solidFill>
                <a:latin typeface="Century Gothic" pitchFamily="34" charset="0"/>
              </a:rPr>
              <a:t>Χρυσό</a:t>
            </a:r>
            <a:r>
              <a:rPr lang="el-GR" sz="2000" dirty="0" smtClean="0">
                <a:solidFill>
                  <a:schemeClr val="tx1">
                    <a:lumMod val="85000"/>
                    <a:lumOff val="15000"/>
                  </a:schemeClr>
                </a:solidFill>
                <a:latin typeface="Century Gothic" pitchFamily="34" charset="0"/>
              </a:rPr>
              <a:t> Βραβείο </a:t>
            </a:r>
            <a:r>
              <a:rPr lang="en-US" sz="2000" dirty="0" smtClean="0">
                <a:solidFill>
                  <a:schemeClr val="tx1">
                    <a:lumMod val="85000"/>
                    <a:lumOff val="15000"/>
                  </a:schemeClr>
                </a:solidFill>
                <a:latin typeface="Century Gothic" pitchFamily="34" charset="0"/>
              </a:rPr>
              <a:t>«</a:t>
            </a:r>
            <a:r>
              <a:rPr lang="el-GR" sz="2000" dirty="0" smtClean="0">
                <a:solidFill>
                  <a:schemeClr val="tx1">
                    <a:lumMod val="85000"/>
                    <a:lumOff val="15000"/>
                  </a:schemeClr>
                </a:solidFill>
                <a:latin typeface="Century Gothic" pitchFamily="34" charset="0"/>
              </a:rPr>
              <a:t>Καλύτερος Πάροχος Τουριστικής Εκπαίδευσης»</a:t>
            </a:r>
            <a:endParaRPr lang="en-US" sz="2000" dirty="0" smtClean="0">
              <a:solidFill>
                <a:schemeClr val="tx1">
                  <a:lumMod val="85000"/>
                  <a:lumOff val="15000"/>
                </a:schemeClr>
              </a:solidFill>
              <a:latin typeface="Century Gothic" pitchFamily="34" charset="0"/>
            </a:endParaRPr>
          </a:p>
        </p:txBody>
      </p:sp>
      <p:pic>
        <p:nvPicPr>
          <p:cNvPr id="21" name="Picture 20" descr="MITROPOLITIKO-GHA18.jpg"/>
          <p:cNvPicPr>
            <a:picLocks noChangeAspect="1"/>
          </p:cNvPicPr>
          <p:nvPr/>
        </p:nvPicPr>
        <p:blipFill>
          <a:blip r:embed="rId3"/>
          <a:stretch>
            <a:fillRect/>
          </a:stretch>
        </p:blipFill>
        <p:spPr>
          <a:xfrm>
            <a:off x="5206660" y="934805"/>
            <a:ext cx="3737036" cy="249241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363" y="1233054"/>
            <a:ext cx="3422826" cy="205750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7837" y="4153162"/>
            <a:ext cx="3845859" cy="2563906"/>
          </a:xfrm>
          <a:prstGeom prst="rect">
            <a:avLst/>
          </a:prstGeom>
        </p:spPr>
      </p:pic>
      <p:sp>
        <p:nvSpPr>
          <p:cNvPr id="12" name="Title 1"/>
          <p:cNvSpPr txBox="1">
            <a:spLocks noChangeArrowheads="1"/>
          </p:cNvSpPr>
          <p:nvPr/>
        </p:nvSpPr>
        <p:spPr bwMode="auto">
          <a:xfrm>
            <a:off x="965766" y="201255"/>
            <a:ext cx="7161082" cy="395288"/>
          </a:xfrm>
          <a:prstGeom prst="rect">
            <a:avLst/>
          </a:prstGeom>
          <a:noFill/>
          <a:ln w="9525">
            <a:noFill/>
            <a:miter lim="800000"/>
            <a:headEnd/>
            <a:tailEnd/>
          </a:ln>
        </p:spPr>
        <p:txBody>
          <a:bodyPr anchor="ctr"/>
          <a:lstStyle/>
          <a:p>
            <a:pPr algn="ctr">
              <a:defRPr/>
            </a:pPr>
            <a:r>
              <a:rPr lang="el-GR" altLang="zh-HK" sz="2800" dirty="0" smtClean="0">
                <a:solidFill>
                  <a:schemeClr val="bg1"/>
                </a:solidFill>
                <a:latin typeface="Century Gothic" pitchFamily="34" charset="0"/>
                <a:ea typeface="新細明體" charset="-120"/>
                <a:cs typeface="Arial" charset="0"/>
              </a:rPr>
              <a:t>ΠΟΙΟΙ ΕΙΜΑΣΤΕ</a:t>
            </a:r>
            <a:r>
              <a:rPr lang="en-US" altLang="zh-HK" sz="2800" dirty="0" smtClean="0">
                <a:solidFill>
                  <a:schemeClr val="bg1"/>
                </a:solidFill>
                <a:latin typeface="Century Gothic" pitchFamily="34" charset="0"/>
                <a:ea typeface="新細明體" charset="-120"/>
                <a:cs typeface="Arial" charset="0"/>
              </a:rPr>
              <a:t>: </a:t>
            </a:r>
            <a:r>
              <a:rPr lang="el-GR" altLang="zh-HK" sz="2800" dirty="0" smtClean="0">
                <a:solidFill>
                  <a:schemeClr val="bg1"/>
                </a:solidFill>
                <a:latin typeface="Century Gothic" pitchFamily="34" charset="0"/>
                <a:ea typeface="新細明體" charset="-120"/>
                <a:cs typeface="Arial" charset="0"/>
              </a:rPr>
              <a:t>ΒΡΑΒΕΙΑ / ΔΙΑΚΡΙΣΕΙΣ</a:t>
            </a:r>
            <a:endParaRPr lang="en-US" altLang="zh-HK" sz="2800" dirty="0">
              <a:solidFill>
                <a:schemeClr val="bg1"/>
              </a:solidFill>
              <a:latin typeface="Century Gothic" pitchFamily="34" charset="0"/>
              <a:ea typeface="新細明體" charset="-120"/>
              <a:cs typeface="Arial" charset="0"/>
            </a:endParaRPr>
          </a:p>
        </p:txBody>
      </p:sp>
    </p:spTree>
    <p:extLst>
      <p:ext uri="{BB962C8B-B14F-4D97-AF65-F5344CB8AC3E}">
        <p14:creationId xmlns:p14="http://schemas.microsoft.com/office/powerpoint/2010/main" val="13172502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ular Callout 14"/>
          <p:cNvSpPr/>
          <p:nvPr/>
        </p:nvSpPr>
        <p:spPr>
          <a:xfrm>
            <a:off x="3818567" y="4835649"/>
            <a:ext cx="4962418" cy="1275730"/>
          </a:xfrm>
          <a:prstGeom prst="wedgeRectCallo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ectangular Callout 13"/>
          <p:cNvSpPr/>
          <p:nvPr/>
        </p:nvSpPr>
        <p:spPr>
          <a:xfrm>
            <a:off x="3810002" y="3101053"/>
            <a:ext cx="4962418" cy="1275730"/>
          </a:xfrm>
          <a:prstGeom prst="wedgeRectCallo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ular Callout 11"/>
          <p:cNvSpPr/>
          <p:nvPr/>
        </p:nvSpPr>
        <p:spPr>
          <a:xfrm>
            <a:off x="3801438" y="996593"/>
            <a:ext cx="4962418" cy="1600438"/>
          </a:xfrm>
          <a:prstGeom prst="wedgeRectCallou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 name="Group 16"/>
          <p:cNvGrpSpPr/>
          <p:nvPr/>
        </p:nvGrpSpPr>
        <p:grpSpPr>
          <a:xfrm>
            <a:off x="0" y="0"/>
            <a:ext cx="9144000" cy="924674"/>
            <a:chOff x="0" y="0"/>
            <a:chExt cx="9144000" cy="770562"/>
          </a:xfrm>
        </p:grpSpPr>
        <p:sp>
          <p:nvSpPr>
            <p:cNvPr id="3" name="Rectangle 2"/>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1"/>
          <p:cNvSpPr txBox="1">
            <a:spLocks noChangeArrowheads="1"/>
          </p:cNvSpPr>
          <p:nvPr/>
        </p:nvSpPr>
        <p:spPr bwMode="auto">
          <a:xfrm>
            <a:off x="996589" y="252625"/>
            <a:ext cx="7161082" cy="395288"/>
          </a:xfrm>
          <a:prstGeom prst="rect">
            <a:avLst/>
          </a:prstGeom>
          <a:noFill/>
          <a:ln w="9525">
            <a:noFill/>
            <a:miter lim="800000"/>
            <a:headEnd/>
            <a:tailEnd/>
          </a:ln>
        </p:spPr>
        <p:txBody>
          <a:bodyPr anchor="ctr"/>
          <a:lstStyle/>
          <a:p>
            <a:pPr algn="ctr">
              <a:defRPr/>
            </a:pPr>
            <a:r>
              <a:rPr lang="el-GR" altLang="zh-HK" sz="2800" dirty="0" smtClean="0">
                <a:solidFill>
                  <a:schemeClr val="bg1"/>
                </a:solidFill>
                <a:latin typeface="Century Gothic" pitchFamily="34" charset="0"/>
                <a:ea typeface="新細明體" charset="-120"/>
                <a:cs typeface="Arial" charset="0"/>
              </a:rPr>
              <a:t>ΔΗΛΩΣΗ ΔΙΕΥΘΥΝΟΥΣΑΣ ΣΥΜΒΟΥΛΟΥ</a:t>
            </a:r>
          </a:p>
          <a:p>
            <a:pPr algn="ctr">
              <a:defRPr/>
            </a:pPr>
            <a:r>
              <a:rPr lang="el-GR" altLang="zh-HK" sz="2800" dirty="0" smtClean="0">
                <a:solidFill>
                  <a:schemeClr val="bg1"/>
                </a:solidFill>
                <a:latin typeface="Century Gothic" pitchFamily="34" charset="0"/>
                <a:ea typeface="新細明體" charset="-120"/>
                <a:cs typeface="Arial" charset="0"/>
              </a:rPr>
              <a:t>Καλλιόπης Ροδοπούλου</a:t>
            </a:r>
            <a:endParaRPr lang="en-US" altLang="zh-HK" sz="2800" dirty="0">
              <a:solidFill>
                <a:schemeClr val="bg1"/>
              </a:solidFill>
              <a:latin typeface="Century Gothic" pitchFamily="34" charset="0"/>
              <a:ea typeface="新細明體" charset="-120"/>
              <a:cs typeface="Arial" charset="0"/>
            </a:endParaRPr>
          </a:p>
        </p:txBody>
      </p:sp>
      <p:pic>
        <p:nvPicPr>
          <p:cNvPr id="6" name="Picture 5" descr="kalliopi-rodopoulou.jpg"/>
          <p:cNvPicPr>
            <a:picLocks noChangeAspect="1"/>
          </p:cNvPicPr>
          <p:nvPr/>
        </p:nvPicPr>
        <p:blipFill>
          <a:blip r:embed="rId2"/>
          <a:stretch>
            <a:fillRect/>
          </a:stretch>
        </p:blipFill>
        <p:spPr>
          <a:xfrm>
            <a:off x="0" y="976840"/>
            <a:ext cx="3411020" cy="2747766"/>
          </a:xfrm>
          <a:prstGeom prst="rect">
            <a:avLst/>
          </a:prstGeom>
        </p:spPr>
      </p:pic>
      <p:sp>
        <p:nvSpPr>
          <p:cNvPr id="8" name="Rectangle 7"/>
          <p:cNvSpPr/>
          <p:nvPr/>
        </p:nvSpPr>
        <p:spPr>
          <a:xfrm>
            <a:off x="3801438" y="996594"/>
            <a:ext cx="4962418" cy="1600438"/>
          </a:xfrm>
          <a:prstGeom prst="rect">
            <a:avLst/>
          </a:prstGeom>
        </p:spPr>
        <p:txBody>
          <a:bodyPr wrap="square">
            <a:spAutoFit/>
          </a:bodyPr>
          <a:lstStyle/>
          <a:p>
            <a:pPr algn="just"/>
            <a:r>
              <a:rPr lang="el-GR" sz="1400" i="1" dirty="0" smtClean="0">
                <a:solidFill>
                  <a:schemeClr val="bg1"/>
                </a:solidFill>
                <a:latin typeface="Century Gothic" pitchFamily="34" charset="0"/>
              </a:rPr>
              <a:t>Η παρουσία υψηλής ποιότητας ακαδημαϊκού προσωπικού με επιστημονική μόρφωση και διδακτική πείρα και η συνεργασία του Κολλεγίου μας με διακεκριμένα δημόσια πανεπιστημιακά ιδρύματα του εξωτερικού, εγγυώνται την πραγμάτωση του οράματος που θέσαμε εδώ και χρόνια από το ξεκίνημα του ιδρύματος. </a:t>
            </a:r>
          </a:p>
        </p:txBody>
      </p:sp>
      <p:sp>
        <p:nvSpPr>
          <p:cNvPr id="9" name="Rectangle 8"/>
          <p:cNvSpPr/>
          <p:nvPr/>
        </p:nvSpPr>
        <p:spPr>
          <a:xfrm>
            <a:off x="3811713" y="3155398"/>
            <a:ext cx="4952144" cy="1169551"/>
          </a:xfrm>
          <a:prstGeom prst="rect">
            <a:avLst/>
          </a:prstGeom>
        </p:spPr>
        <p:txBody>
          <a:bodyPr wrap="square">
            <a:spAutoFit/>
          </a:bodyPr>
          <a:lstStyle/>
          <a:p>
            <a:pPr algn="just"/>
            <a:r>
              <a:rPr lang="el-GR" sz="1400" i="1" dirty="0" smtClean="0">
                <a:latin typeface="Century Gothic" pitchFamily="34" charset="0"/>
              </a:rPr>
              <a:t>To </a:t>
            </a:r>
            <a:r>
              <a:rPr lang="el-GR" sz="1400" i="1" dirty="0" err="1" smtClean="0">
                <a:latin typeface="Century Gothic" pitchFamily="34" charset="0"/>
              </a:rPr>
              <a:t>Mητροπολιτικό</a:t>
            </a:r>
            <a:r>
              <a:rPr lang="el-GR" sz="1400" i="1" dirty="0" smtClean="0">
                <a:latin typeface="Century Gothic" pitchFamily="34" charset="0"/>
              </a:rPr>
              <a:t> Κολλέγιο μελετά τις διεθνείς τάσεις και προσφέρει προγράμματα σπουδών που δίνουν έμφαση στις επιστήμες με υψηλή ζήτηση στην εγχώρια και διεθνή αγορά εργασίας και την κοινωνία γενικότερα και σε καινοτόμες εξειδικεύσεις με προοπτική.</a:t>
            </a:r>
            <a:endParaRPr lang="en-US" sz="1400" i="1" dirty="0">
              <a:latin typeface="Century Gothic" pitchFamily="34" charset="0"/>
            </a:endParaRPr>
          </a:p>
        </p:txBody>
      </p:sp>
      <p:sp>
        <p:nvSpPr>
          <p:cNvPr id="10" name="Rectangle 9"/>
          <p:cNvSpPr/>
          <p:nvPr/>
        </p:nvSpPr>
        <p:spPr>
          <a:xfrm>
            <a:off x="3820276" y="4981089"/>
            <a:ext cx="4952144" cy="954107"/>
          </a:xfrm>
          <a:prstGeom prst="rect">
            <a:avLst/>
          </a:prstGeom>
        </p:spPr>
        <p:txBody>
          <a:bodyPr wrap="square">
            <a:spAutoFit/>
          </a:bodyPr>
          <a:lstStyle/>
          <a:p>
            <a:pPr algn="just"/>
            <a:r>
              <a:rPr lang="el-GR" sz="1400" i="1" dirty="0" smtClean="0">
                <a:latin typeface="Century Gothic" pitchFamily="34" charset="0"/>
              </a:rPr>
              <a:t>Αποστολή και σταθερό όραμά μας είναι η πνευματική και μορφωτική ανέλιξη των φοιτητών μας, και αυτό το επιτυγχάνουμε προσφέροντάς τους ουσιαστική παιδεία με διεθνείς προδιαγραφές.</a:t>
            </a:r>
            <a:endParaRPr lang="en-US" sz="1400" i="1" dirty="0">
              <a:latin typeface="Century Gothic" pitchFamily="34" charset="0"/>
            </a:endParaRPr>
          </a:p>
        </p:txBody>
      </p:sp>
      <p:sp>
        <p:nvSpPr>
          <p:cNvPr id="11" name="Rectangle 10"/>
          <p:cNvSpPr/>
          <p:nvPr/>
        </p:nvSpPr>
        <p:spPr>
          <a:xfrm>
            <a:off x="101508" y="3996647"/>
            <a:ext cx="3278690" cy="2246769"/>
          </a:xfrm>
          <a:prstGeom prst="rect">
            <a:avLst/>
          </a:prstGeom>
        </p:spPr>
        <p:txBody>
          <a:bodyPr wrap="square">
            <a:spAutoFit/>
          </a:bodyPr>
          <a:lstStyle/>
          <a:p>
            <a:pPr algn="just"/>
            <a:r>
              <a:rPr lang="el-GR" sz="1400" b="1" i="1" dirty="0" smtClean="0">
                <a:latin typeface="Century Gothic" pitchFamily="34" charset="0"/>
              </a:rPr>
              <a:t>Στόχος της δραστηριότητάς μας είναι η ενεργή συμβολή και συνεισφορά στη διάχυση γνώσης, τεχνογνωσίας και καινοτομίας, η ανάπτυξη κριτικής σκέψης και ερευνητικού πνεύματος στους φοιτητές και η σύνδεση της ακαδημαϊκής με την επιχειρηματική κοινότητα, αλλά και των φοιτητών με τον επαγγελματικό στίβο.</a:t>
            </a:r>
            <a:endParaRPr lang="en-US" sz="1400" b="1" i="1" dirty="0">
              <a:latin typeface="Century Gothic" pitchFamily="34" charset="0"/>
            </a:endParaRPr>
          </a:p>
        </p:txBody>
      </p:sp>
      <p:pic>
        <p:nvPicPr>
          <p:cNvPr id="16" name="Picture 15" descr="logoamcgreek-final.jpg"/>
          <p:cNvPicPr>
            <a:picLocks noChangeAspect="1"/>
          </p:cNvPicPr>
          <p:nvPr/>
        </p:nvPicPr>
        <p:blipFill>
          <a:blip r:embed="rId3"/>
          <a:stretch>
            <a:fillRect/>
          </a:stretch>
        </p:blipFill>
        <p:spPr>
          <a:xfrm>
            <a:off x="45024" y="6296820"/>
            <a:ext cx="1722132" cy="52008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3195.jpg"/>
          <p:cNvPicPr>
            <a:picLocks noChangeAspect="1"/>
          </p:cNvPicPr>
          <p:nvPr/>
        </p:nvPicPr>
        <p:blipFill>
          <a:blip r:embed="rId2"/>
          <a:stretch>
            <a:fillRect/>
          </a:stretch>
        </p:blipFill>
        <p:spPr>
          <a:xfrm>
            <a:off x="0" y="0"/>
            <a:ext cx="9144000" cy="5794625"/>
          </a:xfrm>
          <a:prstGeom prst="rect">
            <a:avLst/>
          </a:prstGeom>
        </p:spPr>
      </p:pic>
      <p:sp>
        <p:nvSpPr>
          <p:cNvPr id="4" name="TextBox 3"/>
          <p:cNvSpPr txBox="1">
            <a:spLocks noChangeArrowheads="1"/>
          </p:cNvSpPr>
          <p:nvPr/>
        </p:nvSpPr>
        <p:spPr bwMode="auto">
          <a:xfrm>
            <a:off x="0" y="4035001"/>
            <a:ext cx="9144000" cy="1754326"/>
          </a:xfrm>
          <a:prstGeom prst="rect">
            <a:avLst/>
          </a:prstGeom>
          <a:solidFill>
            <a:srgbClr val="C00000">
              <a:alpha val="69000"/>
            </a:srgbClr>
          </a:solidFill>
          <a:ln w="9525">
            <a:noFill/>
            <a:miter lim="800000"/>
            <a:headEnd/>
            <a:tailEnd/>
          </a:ln>
        </p:spPr>
        <p:txBody>
          <a:bodyPr>
            <a:spAutoFit/>
          </a:bodyPr>
          <a:lstStyle/>
          <a:p>
            <a:pPr algn="ctr">
              <a:lnSpc>
                <a:spcPct val="150000"/>
              </a:lnSpc>
              <a:defRPr/>
            </a:pPr>
            <a:r>
              <a:rPr lang="el-GR" sz="1200" dirty="0">
                <a:solidFill>
                  <a:schemeClr val="bg1"/>
                </a:solidFill>
                <a:latin typeface="Century Gothic" pitchFamily="34" charset="0"/>
                <a:cs typeface="+mn-cs"/>
              </a:rPr>
              <a:t> </a:t>
            </a:r>
          </a:p>
          <a:p>
            <a:pPr algn="ctr">
              <a:lnSpc>
                <a:spcPct val="150000"/>
              </a:lnSpc>
              <a:defRPr/>
            </a:pPr>
            <a:r>
              <a:rPr lang="el-GR" sz="1200" b="1" dirty="0" smtClean="0">
                <a:solidFill>
                  <a:schemeClr val="bg1"/>
                </a:solidFill>
                <a:latin typeface="Century Gothic" pitchFamily="34" charset="0"/>
                <a:cs typeface="+mn-cs"/>
              </a:rPr>
              <a:t>ΜΑΡΟΥΣΙ</a:t>
            </a:r>
            <a:r>
              <a:rPr lang="en-US" sz="1200" dirty="0" smtClean="0">
                <a:solidFill>
                  <a:schemeClr val="bg1"/>
                </a:solidFill>
                <a:latin typeface="Century Gothic" pitchFamily="34" charset="0"/>
                <a:cs typeface="+mn-cs"/>
              </a:rPr>
              <a:t>:</a:t>
            </a:r>
            <a:r>
              <a:rPr lang="el-GR" sz="1200" dirty="0" smtClean="0">
                <a:solidFill>
                  <a:schemeClr val="bg1"/>
                </a:solidFill>
                <a:latin typeface="Century Gothic" pitchFamily="34" charset="0"/>
                <a:cs typeface="+mn-cs"/>
              </a:rPr>
              <a:t> Σωρού 74</a:t>
            </a:r>
            <a:r>
              <a:rPr lang="en-US" sz="1200" dirty="0">
                <a:solidFill>
                  <a:schemeClr val="bg1"/>
                </a:solidFill>
                <a:latin typeface="Century Gothic" pitchFamily="34" charset="0"/>
                <a:cs typeface="+mn-cs"/>
              </a:rPr>
              <a:t>, </a:t>
            </a:r>
            <a:r>
              <a:rPr lang="el-GR" sz="1200" dirty="0" smtClean="0">
                <a:solidFill>
                  <a:schemeClr val="bg1"/>
                </a:solidFill>
                <a:latin typeface="Century Gothic" pitchFamily="34" charset="0"/>
                <a:cs typeface="+mn-cs"/>
              </a:rPr>
              <a:t>Μαρούσι. Τ</a:t>
            </a:r>
            <a:r>
              <a:rPr lang="el-GR" sz="1200" dirty="0">
                <a:solidFill>
                  <a:schemeClr val="bg1"/>
                </a:solidFill>
                <a:latin typeface="Century Gothic" pitchFamily="34" charset="0"/>
                <a:cs typeface="+mn-cs"/>
              </a:rPr>
              <a:t>: </a:t>
            </a:r>
            <a:r>
              <a:rPr lang="el-GR" sz="1200" dirty="0" smtClean="0">
                <a:solidFill>
                  <a:schemeClr val="bg1"/>
                </a:solidFill>
                <a:latin typeface="Century Gothic" pitchFamily="34" charset="0"/>
                <a:cs typeface="+mn-cs"/>
              </a:rPr>
              <a:t>210 </a:t>
            </a:r>
            <a:r>
              <a:rPr lang="el-GR" sz="1200" dirty="0">
                <a:solidFill>
                  <a:schemeClr val="bg1"/>
                </a:solidFill>
                <a:latin typeface="Century Gothic" pitchFamily="34" charset="0"/>
                <a:cs typeface="+mn-cs"/>
              </a:rPr>
              <a:t>6199891, </a:t>
            </a:r>
            <a:r>
              <a:rPr lang="en-US" sz="1200" dirty="0">
                <a:solidFill>
                  <a:schemeClr val="bg1"/>
                </a:solidFill>
                <a:latin typeface="Century Gothic" pitchFamily="34" charset="0"/>
                <a:cs typeface="+mn-cs"/>
              </a:rPr>
              <a:t>F</a:t>
            </a:r>
            <a:r>
              <a:rPr lang="el-GR" sz="1200" dirty="0">
                <a:solidFill>
                  <a:schemeClr val="bg1"/>
                </a:solidFill>
                <a:latin typeface="Century Gothic" pitchFamily="34" charset="0"/>
                <a:cs typeface="+mn-cs"/>
              </a:rPr>
              <a:t>: </a:t>
            </a:r>
            <a:r>
              <a:rPr lang="el-GR" sz="1200" dirty="0" smtClean="0">
                <a:solidFill>
                  <a:schemeClr val="bg1"/>
                </a:solidFill>
                <a:latin typeface="Century Gothic" pitchFamily="34" charset="0"/>
                <a:cs typeface="+mn-cs"/>
              </a:rPr>
              <a:t>210 </a:t>
            </a:r>
            <a:r>
              <a:rPr lang="el-GR" sz="1200" dirty="0">
                <a:solidFill>
                  <a:schemeClr val="bg1"/>
                </a:solidFill>
                <a:latin typeface="Century Gothic" pitchFamily="34" charset="0"/>
                <a:cs typeface="+mn-cs"/>
              </a:rPr>
              <a:t>6199320</a:t>
            </a:r>
            <a:endParaRPr lang="en-US" sz="1200" dirty="0">
              <a:solidFill>
                <a:schemeClr val="bg1"/>
              </a:solidFill>
              <a:latin typeface="Century Gothic" pitchFamily="34" charset="0"/>
              <a:cs typeface="+mn-cs"/>
            </a:endParaRPr>
          </a:p>
          <a:p>
            <a:pPr algn="ctr">
              <a:lnSpc>
                <a:spcPct val="150000"/>
              </a:lnSpc>
              <a:defRPr/>
            </a:pPr>
            <a:r>
              <a:rPr lang="el-GR" sz="1200" b="1" dirty="0" smtClean="0">
                <a:solidFill>
                  <a:schemeClr val="bg1"/>
                </a:solidFill>
                <a:latin typeface="Century Gothic" pitchFamily="34" charset="0"/>
                <a:cs typeface="+mn-cs"/>
              </a:rPr>
              <a:t>ΑΘΗΝΑ (ΚΕΝΤΡΟ)</a:t>
            </a:r>
            <a:r>
              <a:rPr lang="en-US" sz="1200" b="1" dirty="0" smtClean="0">
                <a:solidFill>
                  <a:schemeClr val="bg1"/>
                </a:solidFill>
                <a:latin typeface="Century Gothic" pitchFamily="34" charset="0"/>
                <a:cs typeface="+mn-cs"/>
              </a:rPr>
              <a:t>: </a:t>
            </a:r>
            <a:r>
              <a:rPr lang="el-GR" sz="1200" dirty="0" smtClean="0">
                <a:solidFill>
                  <a:schemeClr val="bg1"/>
                </a:solidFill>
                <a:latin typeface="Century Gothic" pitchFamily="34" charset="0"/>
                <a:cs typeface="+mn-cs"/>
              </a:rPr>
              <a:t>Ακαδημίας 42</a:t>
            </a:r>
            <a:r>
              <a:rPr lang="en-US" sz="1200" dirty="0" smtClean="0">
                <a:solidFill>
                  <a:schemeClr val="bg1"/>
                </a:solidFill>
                <a:latin typeface="Century Gothic" pitchFamily="34" charset="0"/>
                <a:cs typeface="+mn-cs"/>
              </a:rPr>
              <a:t>, </a:t>
            </a:r>
            <a:r>
              <a:rPr lang="el-GR" sz="1200" dirty="0" smtClean="0">
                <a:solidFill>
                  <a:schemeClr val="bg1"/>
                </a:solidFill>
                <a:latin typeface="Century Gothic" pitchFamily="34" charset="0"/>
                <a:cs typeface="+mn-cs"/>
              </a:rPr>
              <a:t>Αθήνα. Τ</a:t>
            </a:r>
            <a:r>
              <a:rPr lang="el-GR" sz="1200" dirty="0">
                <a:solidFill>
                  <a:schemeClr val="bg1"/>
                </a:solidFill>
                <a:latin typeface="Century Gothic" pitchFamily="34" charset="0"/>
                <a:cs typeface="+mn-cs"/>
              </a:rPr>
              <a:t>: </a:t>
            </a:r>
            <a:r>
              <a:rPr lang="el-GR" sz="1200" dirty="0" smtClean="0">
                <a:solidFill>
                  <a:schemeClr val="bg1"/>
                </a:solidFill>
                <a:latin typeface="Century Gothic" pitchFamily="34" charset="0"/>
                <a:cs typeface="+mn-cs"/>
              </a:rPr>
              <a:t>210 </a:t>
            </a:r>
            <a:r>
              <a:rPr lang="el-GR" sz="1200" dirty="0">
                <a:solidFill>
                  <a:schemeClr val="bg1"/>
                </a:solidFill>
                <a:latin typeface="Century Gothic" pitchFamily="34" charset="0"/>
                <a:cs typeface="+mn-cs"/>
              </a:rPr>
              <a:t>6199891, </a:t>
            </a:r>
            <a:r>
              <a:rPr lang="en-US" sz="1200" dirty="0">
                <a:solidFill>
                  <a:schemeClr val="bg1"/>
                </a:solidFill>
                <a:latin typeface="Century Gothic" pitchFamily="34" charset="0"/>
                <a:cs typeface="+mn-cs"/>
              </a:rPr>
              <a:t>F</a:t>
            </a:r>
            <a:r>
              <a:rPr lang="el-GR" sz="1200" dirty="0">
                <a:solidFill>
                  <a:schemeClr val="bg1"/>
                </a:solidFill>
                <a:latin typeface="Century Gothic" pitchFamily="34" charset="0"/>
                <a:cs typeface="+mn-cs"/>
              </a:rPr>
              <a:t>: </a:t>
            </a:r>
            <a:r>
              <a:rPr lang="el-GR" sz="1200" dirty="0" smtClean="0">
                <a:solidFill>
                  <a:schemeClr val="bg1"/>
                </a:solidFill>
                <a:latin typeface="Century Gothic" pitchFamily="34" charset="0"/>
                <a:cs typeface="+mn-cs"/>
              </a:rPr>
              <a:t>210 </a:t>
            </a:r>
            <a:r>
              <a:rPr lang="el-GR" sz="1200" dirty="0">
                <a:solidFill>
                  <a:schemeClr val="bg1"/>
                </a:solidFill>
                <a:latin typeface="Century Gothic" pitchFamily="34" charset="0"/>
                <a:cs typeface="+mn-cs"/>
              </a:rPr>
              <a:t>6199320</a:t>
            </a:r>
          </a:p>
          <a:p>
            <a:pPr algn="ctr">
              <a:lnSpc>
                <a:spcPct val="150000"/>
              </a:lnSpc>
              <a:defRPr/>
            </a:pPr>
            <a:r>
              <a:rPr lang="el-GR" sz="1200" b="1" dirty="0" smtClean="0">
                <a:solidFill>
                  <a:schemeClr val="bg1"/>
                </a:solidFill>
                <a:latin typeface="Century Gothic" pitchFamily="34" charset="0"/>
                <a:cs typeface="+mn-cs"/>
              </a:rPr>
              <a:t>ΠΕΙΡΑΙΑΣ</a:t>
            </a:r>
            <a:r>
              <a:rPr lang="en-US" sz="1200" dirty="0" smtClean="0">
                <a:solidFill>
                  <a:schemeClr val="bg1"/>
                </a:solidFill>
                <a:latin typeface="Century Gothic" pitchFamily="34" charset="0"/>
                <a:cs typeface="+mn-cs"/>
              </a:rPr>
              <a:t>: </a:t>
            </a:r>
            <a:r>
              <a:rPr lang="el-GR" sz="1200" dirty="0" smtClean="0">
                <a:solidFill>
                  <a:schemeClr val="bg1"/>
                </a:solidFill>
                <a:latin typeface="Century Gothic" pitchFamily="34" charset="0"/>
                <a:cs typeface="+mn-cs"/>
              </a:rPr>
              <a:t>Κολοκοτρώνη 110, </a:t>
            </a:r>
            <a:r>
              <a:rPr lang="el-GR" sz="1200" dirty="0" err="1" smtClean="0">
                <a:solidFill>
                  <a:schemeClr val="bg1"/>
                </a:solidFill>
                <a:latin typeface="Century Gothic" pitchFamily="34" charset="0"/>
                <a:cs typeface="+mn-cs"/>
              </a:rPr>
              <a:t>Πλ.Τερψιθέας</a:t>
            </a:r>
            <a:r>
              <a:rPr lang="en-US" sz="1200" dirty="0" smtClean="0">
                <a:solidFill>
                  <a:schemeClr val="bg1"/>
                </a:solidFill>
                <a:latin typeface="Century Gothic" pitchFamily="34" charset="0"/>
                <a:cs typeface="+mn-cs"/>
              </a:rPr>
              <a:t>, </a:t>
            </a:r>
            <a:r>
              <a:rPr lang="el-GR" sz="1200" dirty="0" smtClean="0">
                <a:solidFill>
                  <a:schemeClr val="bg1"/>
                </a:solidFill>
                <a:latin typeface="Century Gothic" pitchFamily="34" charset="0"/>
                <a:cs typeface="+mn-cs"/>
              </a:rPr>
              <a:t>Πειραιάς.</a:t>
            </a:r>
            <a:r>
              <a:rPr lang="en-US" sz="1200" dirty="0" smtClean="0">
                <a:solidFill>
                  <a:schemeClr val="bg1"/>
                </a:solidFill>
                <a:latin typeface="Century Gothic" pitchFamily="34" charset="0"/>
                <a:cs typeface="+mn-cs"/>
              </a:rPr>
              <a:t> </a:t>
            </a:r>
            <a:r>
              <a:rPr lang="el-GR" sz="1200" dirty="0">
                <a:solidFill>
                  <a:schemeClr val="bg1"/>
                </a:solidFill>
                <a:latin typeface="Century Gothic" pitchFamily="34" charset="0"/>
                <a:cs typeface="+mn-cs"/>
              </a:rPr>
              <a:t>Τ: </a:t>
            </a:r>
            <a:r>
              <a:rPr lang="el-GR" sz="1200" dirty="0" smtClean="0">
                <a:solidFill>
                  <a:schemeClr val="bg1"/>
                </a:solidFill>
                <a:latin typeface="Century Gothic" pitchFamily="34" charset="0"/>
                <a:cs typeface="+mn-cs"/>
              </a:rPr>
              <a:t>210 </a:t>
            </a:r>
            <a:r>
              <a:rPr lang="el-GR" sz="1200" dirty="0">
                <a:solidFill>
                  <a:schemeClr val="bg1"/>
                </a:solidFill>
                <a:latin typeface="Century Gothic" pitchFamily="34" charset="0"/>
                <a:cs typeface="+mn-cs"/>
              </a:rPr>
              <a:t>4121200, </a:t>
            </a:r>
            <a:r>
              <a:rPr lang="en-US" sz="1200" dirty="0">
                <a:solidFill>
                  <a:schemeClr val="bg1"/>
                </a:solidFill>
                <a:latin typeface="Century Gothic" pitchFamily="34" charset="0"/>
                <a:cs typeface="+mn-cs"/>
              </a:rPr>
              <a:t>F</a:t>
            </a:r>
            <a:r>
              <a:rPr lang="el-GR" sz="1200" dirty="0">
                <a:solidFill>
                  <a:schemeClr val="bg1"/>
                </a:solidFill>
                <a:latin typeface="Century Gothic" pitchFamily="34" charset="0"/>
                <a:cs typeface="+mn-cs"/>
              </a:rPr>
              <a:t>: </a:t>
            </a:r>
            <a:r>
              <a:rPr lang="el-GR" sz="1200" dirty="0" smtClean="0">
                <a:solidFill>
                  <a:schemeClr val="bg1"/>
                </a:solidFill>
                <a:latin typeface="Century Gothic" pitchFamily="34" charset="0"/>
                <a:cs typeface="+mn-cs"/>
              </a:rPr>
              <a:t>210 </a:t>
            </a:r>
            <a:r>
              <a:rPr lang="el-GR" sz="1200" dirty="0">
                <a:solidFill>
                  <a:schemeClr val="bg1"/>
                </a:solidFill>
                <a:latin typeface="Century Gothic" pitchFamily="34" charset="0"/>
                <a:cs typeface="+mn-cs"/>
              </a:rPr>
              <a:t>4128095</a:t>
            </a:r>
          </a:p>
          <a:p>
            <a:pPr algn="ctr">
              <a:lnSpc>
                <a:spcPct val="150000"/>
              </a:lnSpc>
              <a:defRPr/>
            </a:pPr>
            <a:r>
              <a:rPr lang="el-GR" sz="1200" b="1" dirty="0" smtClean="0">
                <a:solidFill>
                  <a:schemeClr val="bg1"/>
                </a:solidFill>
                <a:latin typeface="Century Gothic" pitchFamily="34" charset="0"/>
                <a:cs typeface="+mn-cs"/>
              </a:rPr>
              <a:t>ΘΕΣΣΑΛΟΝΙΚΗ</a:t>
            </a:r>
            <a:r>
              <a:rPr lang="en-US" sz="1200" dirty="0" smtClean="0">
                <a:solidFill>
                  <a:schemeClr val="bg1"/>
                </a:solidFill>
                <a:latin typeface="Century Gothic" pitchFamily="34" charset="0"/>
                <a:cs typeface="+mn-cs"/>
              </a:rPr>
              <a:t>:</a:t>
            </a:r>
            <a:r>
              <a:rPr lang="el-GR" sz="1200" dirty="0" smtClean="0">
                <a:solidFill>
                  <a:schemeClr val="bg1"/>
                </a:solidFill>
                <a:latin typeface="Century Gothic" pitchFamily="34" charset="0"/>
                <a:cs typeface="+mn-cs"/>
              </a:rPr>
              <a:t> Ελ.Βενιζέλου 14 &amp; Τσιμισκή, Θεσσαλονίκη.  Τ</a:t>
            </a:r>
            <a:r>
              <a:rPr lang="el-GR" sz="1200" dirty="0">
                <a:solidFill>
                  <a:schemeClr val="bg1"/>
                </a:solidFill>
                <a:latin typeface="Century Gothic" pitchFamily="34" charset="0"/>
                <a:cs typeface="+mn-cs"/>
              </a:rPr>
              <a:t>: </a:t>
            </a:r>
            <a:r>
              <a:rPr lang="el-GR" sz="1200" dirty="0" smtClean="0">
                <a:solidFill>
                  <a:schemeClr val="bg1"/>
                </a:solidFill>
                <a:latin typeface="Century Gothic" pitchFamily="34" charset="0"/>
                <a:cs typeface="+mn-cs"/>
              </a:rPr>
              <a:t>2310 </a:t>
            </a:r>
            <a:r>
              <a:rPr lang="el-GR" sz="1200" dirty="0">
                <a:solidFill>
                  <a:schemeClr val="bg1"/>
                </a:solidFill>
                <a:latin typeface="Century Gothic" pitchFamily="34" charset="0"/>
                <a:cs typeface="+mn-cs"/>
              </a:rPr>
              <a:t>241010, </a:t>
            </a:r>
            <a:r>
              <a:rPr lang="en-US" sz="1200" dirty="0">
                <a:solidFill>
                  <a:schemeClr val="bg1"/>
                </a:solidFill>
                <a:latin typeface="Century Gothic" pitchFamily="34" charset="0"/>
                <a:cs typeface="+mn-cs"/>
              </a:rPr>
              <a:t>F</a:t>
            </a:r>
            <a:r>
              <a:rPr lang="el-GR" sz="1200" dirty="0">
                <a:solidFill>
                  <a:schemeClr val="bg1"/>
                </a:solidFill>
                <a:latin typeface="Century Gothic" pitchFamily="34" charset="0"/>
                <a:cs typeface="+mn-cs"/>
              </a:rPr>
              <a:t>: </a:t>
            </a:r>
            <a:r>
              <a:rPr lang="el-GR" sz="1200" dirty="0" smtClean="0">
                <a:solidFill>
                  <a:schemeClr val="bg1"/>
                </a:solidFill>
                <a:latin typeface="Century Gothic" pitchFamily="34" charset="0"/>
                <a:cs typeface="+mn-cs"/>
              </a:rPr>
              <a:t>2310 253270</a:t>
            </a:r>
            <a:endParaRPr lang="en-US" sz="1200" dirty="0" smtClean="0">
              <a:solidFill>
                <a:schemeClr val="bg1"/>
              </a:solidFill>
              <a:latin typeface="Century Gothic" pitchFamily="34" charset="0"/>
            </a:endParaRPr>
          </a:p>
          <a:p>
            <a:pPr algn="ctr">
              <a:lnSpc>
                <a:spcPct val="150000"/>
              </a:lnSpc>
              <a:defRPr/>
            </a:pPr>
            <a:endParaRPr lang="el-GR" sz="1200" dirty="0">
              <a:solidFill>
                <a:schemeClr val="bg1"/>
              </a:solidFill>
              <a:latin typeface="Century Gothic" pitchFamily="34" charset="0"/>
              <a:cs typeface="+mn-cs"/>
            </a:endParaRPr>
          </a:p>
        </p:txBody>
      </p:sp>
      <p:sp>
        <p:nvSpPr>
          <p:cNvPr id="5" name="TextBox 4"/>
          <p:cNvSpPr txBox="1">
            <a:spLocks noChangeArrowheads="1"/>
          </p:cNvSpPr>
          <p:nvPr/>
        </p:nvSpPr>
        <p:spPr bwMode="auto">
          <a:xfrm>
            <a:off x="-36512" y="5838825"/>
            <a:ext cx="9144001" cy="369888"/>
          </a:xfrm>
          <a:prstGeom prst="rect">
            <a:avLst/>
          </a:prstGeom>
          <a:noFill/>
          <a:ln w="9525">
            <a:noFill/>
            <a:miter lim="800000"/>
            <a:headEnd/>
            <a:tailEnd/>
          </a:ln>
        </p:spPr>
        <p:txBody>
          <a:bodyPr>
            <a:spAutoFit/>
          </a:bodyPr>
          <a:lstStyle/>
          <a:p>
            <a:pPr algn="ctr"/>
            <a:r>
              <a:rPr lang="en-US" b="1" dirty="0">
                <a:solidFill>
                  <a:schemeClr val="tx1">
                    <a:lumMod val="75000"/>
                    <a:lumOff val="25000"/>
                  </a:schemeClr>
                </a:solidFill>
                <a:latin typeface="Century Gothic" pitchFamily="34" charset="0"/>
              </a:rPr>
              <a:t>www. mitropolitiko.edu.gr</a:t>
            </a:r>
            <a:endParaRPr lang="el-GR" b="1" dirty="0">
              <a:solidFill>
                <a:schemeClr val="tx1">
                  <a:lumMod val="75000"/>
                  <a:lumOff val="25000"/>
                </a:schemeClr>
              </a:solidFill>
              <a:latin typeface="Century Gothic" pitchFamily="34" charset="0"/>
            </a:endParaRPr>
          </a:p>
        </p:txBody>
      </p:sp>
      <p:pic>
        <p:nvPicPr>
          <p:cNvPr id="6" name="Picture 5" descr="untitled.bmp"/>
          <p:cNvPicPr>
            <a:picLocks noChangeAspect="1"/>
          </p:cNvPicPr>
          <p:nvPr/>
        </p:nvPicPr>
        <p:blipFill>
          <a:blip r:embed="rId3" cstate="print"/>
          <a:srcRect/>
          <a:stretch>
            <a:fillRect/>
          </a:stretch>
        </p:blipFill>
        <p:spPr bwMode="auto">
          <a:xfrm>
            <a:off x="3850796" y="6288179"/>
            <a:ext cx="1441450" cy="430213"/>
          </a:xfrm>
          <a:prstGeom prst="rect">
            <a:avLst/>
          </a:prstGeom>
          <a:noFill/>
          <a:ln w="9525">
            <a:noFill/>
            <a:miter lim="800000"/>
            <a:headEnd/>
            <a:tailEnd/>
          </a:ln>
        </p:spPr>
      </p:pic>
    </p:spTree>
    <p:extLst>
      <p:ext uri="{BB962C8B-B14F-4D97-AF65-F5344CB8AC3E}">
        <p14:creationId xmlns:p14="http://schemas.microsoft.com/office/powerpoint/2010/main" val="226751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770562"/>
            <a:chOff x="0" y="0"/>
            <a:chExt cx="9144000" cy="770562"/>
          </a:xfrm>
        </p:grpSpPr>
        <p:sp>
          <p:nvSpPr>
            <p:cNvPr id="13" name="Rectangle 12"/>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133563" y="1053740"/>
            <a:ext cx="7346025" cy="4770537"/>
          </a:xfrm>
          <a:prstGeom prst="rect">
            <a:avLst/>
          </a:prstGeom>
        </p:spPr>
        <p:txBody>
          <a:bodyPr wrap="square">
            <a:spAutoFit/>
          </a:bodyPr>
          <a:lstStyle/>
          <a:p>
            <a:pPr algn="just"/>
            <a:r>
              <a:rPr lang="en-US" sz="1600" dirty="0">
                <a:solidFill>
                  <a:schemeClr val="tx1">
                    <a:lumMod val="75000"/>
                    <a:lumOff val="25000"/>
                  </a:schemeClr>
                </a:solidFill>
                <a:latin typeface="Century Gothic" pitchFamily="34" charset="0"/>
              </a:rPr>
              <a:t>► </a:t>
            </a:r>
            <a:r>
              <a:rPr lang="el-GR" sz="1600" dirty="0" smtClean="0">
                <a:solidFill>
                  <a:schemeClr val="tx1">
                    <a:lumMod val="75000"/>
                    <a:lumOff val="25000"/>
                  </a:schemeClr>
                </a:solidFill>
                <a:latin typeface="Century Gothic" pitchFamily="34" charset="0"/>
              </a:rPr>
              <a:t>Αναγνωρισμένο από το Υπουργείο Παιδείας</a:t>
            </a:r>
          </a:p>
          <a:p>
            <a:pPr algn="just"/>
            <a:endParaRPr lang="el-GR" sz="1600" dirty="0" smtClean="0">
              <a:solidFill>
                <a:schemeClr val="tx1">
                  <a:lumMod val="75000"/>
                  <a:lumOff val="25000"/>
                </a:schemeClr>
              </a:solidFill>
              <a:latin typeface="Century Gothic" pitchFamily="34" charset="0"/>
            </a:endParaRPr>
          </a:p>
          <a:p>
            <a:pPr algn="just"/>
            <a:endParaRPr lang="el-GR" sz="1600" dirty="0" smtClean="0">
              <a:solidFill>
                <a:schemeClr val="tx1">
                  <a:lumMod val="75000"/>
                  <a:lumOff val="25000"/>
                </a:schemeClr>
              </a:solidFill>
              <a:latin typeface="Century Gothic" pitchFamily="34" charset="0"/>
            </a:endParaRPr>
          </a:p>
          <a:p>
            <a:pPr algn="just"/>
            <a:r>
              <a:rPr lang="en-US" sz="1600" dirty="0" smtClean="0">
                <a:solidFill>
                  <a:schemeClr val="tx1">
                    <a:lumMod val="75000"/>
                    <a:lumOff val="25000"/>
                  </a:schemeClr>
                </a:solidFill>
                <a:latin typeface="Century Gothic" pitchFamily="34" charset="0"/>
              </a:rPr>
              <a:t>►</a:t>
            </a:r>
            <a:r>
              <a:rPr lang="el-GR" sz="1600" dirty="0" smtClean="0">
                <a:solidFill>
                  <a:schemeClr val="tx1">
                    <a:lumMod val="75000"/>
                    <a:lumOff val="25000"/>
                  </a:schemeClr>
                </a:solidFill>
                <a:latin typeface="Century Gothic" pitchFamily="34" charset="0"/>
              </a:rPr>
              <a:t> Εξαιρετική αξιολόγηση από το </a:t>
            </a:r>
            <a:r>
              <a:rPr lang="en-US" sz="1600" dirty="0" smtClean="0">
                <a:solidFill>
                  <a:schemeClr val="tx1">
                    <a:lumMod val="75000"/>
                    <a:lumOff val="25000"/>
                  </a:schemeClr>
                </a:solidFill>
                <a:latin typeface="Century Gothic" pitchFamily="34" charset="0"/>
              </a:rPr>
              <a:t>QAA [Quality Assurance </a:t>
            </a:r>
            <a:endParaRPr lang="el-GR" sz="1600" dirty="0" smtClean="0">
              <a:solidFill>
                <a:schemeClr val="tx1">
                  <a:lumMod val="75000"/>
                  <a:lumOff val="25000"/>
                </a:schemeClr>
              </a:solidFill>
              <a:latin typeface="Century Gothic" pitchFamily="34" charset="0"/>
            </a:endParaRPr>
          </a:p>
          <a:p>
            <a:pPr algn="just"/>
            <a:r>
              <a:rPr lang="el-GR" sz="1600" dirty="0" smtClean="0">
                <a:solidFill>
                  <a:schemeClr val="tx1">
                    <a:lumMod val="75000"/>
                    <a:lumOff val="25000"/>
                  </a:schemeClr>
                </a:solidFill>
                <a:latin typeface="Century Gothic" pitchFamily="34" charset="0"/>
              </a:rPr>
              <a:t>     </a:t>
            </a:r>
            <a:r>
              <a:rPr lang="en-US" sz="1600" dirty="0" smtClean="0">
                <a:solidFill>
                  <a:schemeClr val="tx1">
                    <a:lumMod val="75000"/>
                    <a:lumOff val="25000"/>
                  </a:schemeClr>
                </a:solidFill>
                <a:latin typeface="Century Gothic" pitchFamily="34" charset="0"/>
              </a:rPr>
              <a:t>Agency for Higher Education</a:t>
            </a:r>
            <a:r>
              <a:rPr lang="el-GR" sz="1600" dirty="0" smtClean="0">
                <a:solidFill>
                  <a:schemeClr val="tx1">
                    <a:lumMod val="75000"/>
                    <a:lumOff val="25000"/>
                  </a:schemeClr>
                </a:solidFill>
                <a:latin typeface="Century Gothic" pitchFamily="34" charset="0"/>
              </a:rPr>
              <a:t>, το 2015</a:t>
            </a:r>
            <a:r>
              <a:rPr lang="en-US" sz="1600" dirty="0" smtClean="0">
                <a:solidFill>
                  <a:schemeClr val="tx1">
                    <a:lumMod val="75000"/>
                    <a:lumOff val="25000"/>
                  </a:schemeClr>
                </a:solidFill>
                <a:latin typeface="Century Gothic" pitchFamily="34" charset="0"/>
              </a:rPr>
              <a:t>]</a:t>
            </a:r>
            <a:endParaRPr lang="el-GR" sz="1600" dirty="0" smtClean="0">
              <a:solidFill>
                <a:schemeClr val="tx1">
                  <a:lumMod val="75000"/>
                  <a:lumOff val="25000"/>
                </a:schemeClr>
              </a:solidFill>
              <a:latin typeface="Century Gothic" pitchFamily="34" charset="0"/>
            </a:endParaRPr>
          </a:p>
          <a:p>
            <a:pPr algn="just"/>
            <a:endParaRPr lang="el-GR" sz="1600" dirty="0" smtClean="0">
              <a:solidFill>
                <a:schemeClr val="tx1">
                  <a:lumMod val="75000"/>
                  <a:lumOff val="25000"/>
                </a:schemeClr>
              </a:solidFill>
              <a:latin typeface="Century Gothic" pitchFamily="34" charset="0"/>
            </a:endParaRPr>
          </a:p>
          <a:p>
            <a:pPr algn="just"/>
            <a:endParaRPr lang="el-GR" sz="1600" dirty="0" smtClean="0">
              <a:solidFill>
                <a:schemeClr val="tx1">
                  <a:lumMod val="75000"/>
                  <a:lumOff val="25000"/>
                </a:schemeClr>
              </a:solidFill>
              <a:latin typeface="Century Gothic" pitchFamily="34" charset="0"/>
            </a:endParaRPr>
          </a:p>
          <a:p>
            <a:pPr algn="just"/>
            <a:r>
              <a:rPr lang="en-US" sz="1600" dirty="0" smtClean="0">
                <a:solidFill>
                  <a:schemeClr val="tx1">
                    <a:lumMod val="75000"/>
                    <a:lumOff val="25000"/>
                  </a:schemeClr>
                </a:solidFill>
                <a:latin typeface="Century Gothic" pitchFamily="34" charset="0"/>
              </a:rPr>
              <a:t>►</a:t>
            </a:r>
            <a:r>
              <a:rPr lang="el-GR" sz="1600" dirty="0" smtClean="0">
                <a:solidFill>
                  <a:schemeClr val="tx1">
                    <a:lumMod val="75000"/>
                    <a:lumOff val="25000"/>
                  </a:schemeClr>
                </a:solidFill>
                <a:latin typeface="Century Gothic" pitchFamily="34" charset="0"/>
              </a:rPr>
              <a:t> Πιστοποιημένο από το Βρετανικό Συμβούλιο  Αναγνωρίσεων [</a:t>
            </a:r>
            <a:r>
              <a:rPr lang="en-US" sz="1600" dirty="0" smtClean="0">
                <a:solidFill>
                  <a:schemeClr val="tx1">
                    <a:lumMod val="75000"/>
                    <a:lumOff val="25000"/>
                  </a:schemeClr>
                </a:solidFill>
                <a:latin typeface="Century Gothic" pitchFamily="34" charset="0"/>
              </a:rPr>
              <a:t>BAC]</a:t>
            </a:r>
            <a:r>
              <a:rPr lang="el-GR" sz="1600" dirty="0" smtClean="0">
                <a:solidFill>
                  <a:schemeClr val="tx1">
                    <a:lumMod val="75000"/>
                    <a:lumOff val="25000"/>
                  </a:schemeClr>
                </a:solidFill>
                <a:latin typeface="Century Gothic" pitchFamily="34" charset="0"/>
              </a:rPr>
              <a:t>, </a:t>
            </a:r>
          </a:p>
          <a:p>
            <a:pPr algn="just"/>
            <a:r>
              <a:rPr lang="el-GR" sz="1600" dirty="0" smtClean="0">
                <a:solidFill>
                  <a:schemeClr val="tx1">
                    <a:lumMod val="75000"/>
                    <a:lumOff val="25000"/>
                  </a:schemeClr>
                </a:solidFill>
                <a:latin typeface="Century Gothic" pitchFamily="34" charset="0"/>
              </a:rPr>
              <a:t>    ως εκπαιδευτικός οργανισμός που παρέχει Τριτοβάθμια εκπαίδευση</a:t>
            </a:r>
            <a:endParaRPr lang="en-US" sz="1600" dirty="0">
              <a:solidFill>
                <a:schemeClr val="tx1">
                  <a:lumMod val="75000"/>
                  <a:lumOff val="25000"/>
                </a:schemeClr>
              </a:solidFill>
              <a:latin typeface="Century Gothic" pitchFamily="34" charset="0"/>
            </a:endParaRPr>
          </a:p>
          <a:p>
            <a:endParaRPr lang="en-US" sz="1600" dirty="0">
              <a:solidFill>
                <a:schemeClr val="tx1">
                  <a:lumMod val="75000"/>
                  <a:lumOff val="25000"/>
                </a:schemeClr>
              </a:solidFill>
              <a:latin typeface="Century Gothic" pitchFamily="34" charset="0"/>
            </a:endParaRPr>
          </a:p>
          <a:p>
            <a:endParaRPr lang="en-US" sz="1600" dirty="0" smtClean="0">
              <a:solidFill>
                <a:schemeClr val="tx1">
                  <a:lumMod val="75000"/>
                  <a:lumOff val="25000"/>
                </a:schemeClr>
              </a:solidFill>
              <a:latin typeface="Century Gothic" pitchFamily="34" charset="0"/>
            </a:endParaRPr>
          </a:p>
          <a:p>
            <a:pPr algn="just"/>
            <a:r>
              <a:rPr lang="en-US" sz="1600" dirty="0" smtClean="0">
                <a:solidFill>
                  <a:schemeClr val="tx1">
                    <a:lumMod val="75000"/>
                    <a:lumOff val="25000"/>
                  </a:schemeClr>
                </a:solidFill>
                <a:latin typeface="Century Gothic" pitchFamily="34" charset="0"/>
              </a:rPr>
              <a:t>► </a:t>
            </a:r>
            <a:r>
              <a:rPr lang="el-GR" sz="1600" dirty="0" smtClean="0">
                <a:solidFill>
                  <a:schemeClr val="tx1">
                    <a:lumMod val="75000"/>
                    <a:lumOff val="25000"/>
                  </a:schemeClr>
                </a:solidFill>
                <a:latin typeface="Century Gothic" pitchFamily="34" charset="0"/>
              </a:rPr>
              <a:t>Αναγνώριση των παρεχόμενων πτυχίων από διεθνείς επιστημονικούς </a:t>
            </a:r>
          </a:p>
          <a:p>
            <a:pPr algn="just"/>
            <a:r>
              <a:rPr lang="el-GR" sz="1600" dirty="0" smtClean="0">
                <a:solidFill>
                  <a:schemeClr val="tx1">
                    <a:lumMod val="75000"/>
                    <a:lumOff val="25000"/>
                  </a:schemeClr>
                </a:solidFill>
                <a:latin typeface="Century Gothic" pitchFamily="34" charset="0"/>
              </a:rPr>
              <a:t>     και επαγγελματικούς φορείς, καθώς και από το ΝΑ</a:t>
            </a:r>
            <a:r>
              <a:rPr lang="en-US" sz="1600" dirty="0" smtClean="0">
                <a:solidFill>
                  <a:schemeClr val="tx1">
                    <a:lumMod val="75000"/>
                    <a:lumOff val="25000"/>
                  </a:schemeClr>
                </a:solidFill>
                <a:latin typeface="Century Gothic" pitchFamily="34" charset="0"/>
              </a:rPr>
              <a:t>RIC </a:t>
            </a:r>
            <a:r>
              <a:rPr lang="el-GR" sz="1600" dirty="0" smtClean="0">
                <a:solidFill>
                  <a:schemeClr val="tx1">
                    <a:lumMod val="75000"/>
                    <a:lumOff val="25000"/>
                  </a:schemeClr>
                </a:solidFill>
                <a:latin typeface="Century Gothic" pitchFamily="34" charset="0"/>
              </a:rPr>
              <a:t>[Βρετανικός </a:t>
            </a:r>
          </a:p>
          <a:p>
            <a:pPr algn="just"/>
            <a:r>
              <a:rPr lang="el-GR" sz="1600" dirty="0" smtClean="0">
                <a:solidFill>
                  <a:schemeClr val="tx1">
                    <a:lumMod val="75000"/>
                    <a:lumOff val="25000"/>
                  </a:schemeClr>
                </a:solidFill>
                <a:latin typeface="Century Gothic" pitchFamily="34" charset="0"/>
              </a:rPr>
              <a:t>     φορέας, αντίστοιχος του ελληνικού ΔΟΑΤΑΠ]</a:t>
            </a:r>
            <a:endParaRPr lang="en-US" sz="1600" dirty="0">
              <a:solidFill>
                <a:schemeClr val="tx1">
                  <a:lumMod val="75000"/>
                  <a:lumOff val="25000"/>
                </a:schemeClr>
              </a:solidFill>
              <a:latin typeface="Century Gothic" pitchFamily="34" charset="0"/>
            </a:endParaRPr>
          </a:p>
          <a:p>
            <a:endParaRPr lang="en-US" sz="1600" dirty="0" smtClean="0">
              <a:solidFill>
                <a:schemeClr val="tx1">
                  <a:lumMod val="75000"/>
                  <a:lumOff val="25000"/>
                </a:schemeClr>
              </a:solidFill>
              <a:latin typeface="Century Gothic" pitchFamily="34" charset="0"/>
            </a:endParaRPr>
          </a:p>
          <a:p>
            <a:endParaRPr lang="en-US" sz="1100" dirty="0" smtClean="0">
              <a:solidFill>
                <a:schemeClr val="tx1">
                  <a:lumMod val="75000"/>
                  <a:lumOff val="25000"/>
                </a:schemeClr>
              </a:solidFill>
              <a:latin typeface="Century Gothic" pitchFamily="34" charset="0"/>
            </a:endParaRPr>
          </a:p>
          <a:p>
            <a:r>
              <a:rPr lang="en-US" sz="1600" dirty="0" smtClean="0">
                <a:solidFill>
                  <a:schemeClr val="tx1">
                    <a:lumMod val="75000"/>
                    <a:lumOff val="25000"/>
                  </a:schemeClr>
                </a:solidFill>
                <a:latin typeface="Century Gothic" pitchFamily="34" charset="0"/>
              </a:rPr>
              <a:t>►  </a:t>
            </a:r>
            <a:r>
              <a:rPr lang="el-GR" sz="1600" dirty="0" smtClean="0">
                <a:solidFill>
                  <a:schemeClr val="tx1">
                    <a:lumMod val="75000"/>
                    <a:lumOff val="25000"/>
                  </a:schemeClr>
                </a:solidFill>
                <a:latin typeface="Century Gothic" pitchFamily="34" charset="0"/>
              </a:rPr>
              <a:t>Συνεργασίες με διακεκριμένα δημόσια Βρετανικά Πανεπιστήμια</a:t>
            </a:r>
            <a:endParaRPr lang="en-US" sz="1600" dirty="0">
              <a:solidFill>
                <a:schemeClr val="tx1">
                  <a:lumMod val="75000"/>
                  <a:lumOff val="25000"/>
                </a:schemeClr>
              </a:solidFill>
              <a:latin typeface="Century Gothic" pitchFamily="34" charset="0"/>
            </a:endParaRPr>
          </a:p>
          <a:p>
            <a:endParaRPr lang="en-US" sz="1600" dirty="0">
              <a:solidFill>
                <a:schemeClr val="tx1">
                  <a:lumMod val="75000"/>
                  <a:lumOff val="25000"/>
                </a:schemeClr>
              </a:solidFill>
              <a:latin typeface="Century Gothic" pitchFamily="34" charset="0"/>
            </a:endParaRPr>
          </a:p>
          <a:p>
            <a:endParaRPr lang="en-US" sz="1600" dirty="0">
              <a:solidFill>
                <a:schemeClr val="tx1">
                  <a:lumMod val="75000"/>
                  <a:lumOff val="25000"/>
                </a:schemeClr>
              </a:solidFill>
              <a:latin typeface="Century Gothic" pitchFamily="34" charset="0"/>
            </a:endParaRPr>
          </a:p>
        </p:txBody>
      </p:sp>
      <p:pic>
        <p:nvPicPr>
          <p:cNvPr id="23" name="Picture 22" descr="BAC-A-College-logo.png"/>
          <p:cNvPicPr>
            <a:picLocks noChangeAspect="1"/>
          </p:cNvPicPr>
          <p:nvPr/>
        </p:nvPicPr>
        <p:blipFill>
          <a:blip r:embed="rId2" cstate="print"/>
          <a:stretch>
            <a:fillRect/>
          </a:stretch>
        </p:blipFill>
        <p:spPr>
          <a:xfrm>
            <a:off x="7540011" y="2721284"/>
            <a:ext cx="971661" cy="679463"/>
          </a:xfrm>
          <a:prstGeom prst="rect">
            <a:avLst/>
          </a:prstGeom>
        </p:spPr>
      </p:pic>
      <p:pic>
        <p:nvPicPr>
          <p:cNvPr id="24" name="Picture 12" descr="UK NARIC-Logo-New.jpg"/>
          <p:cNvPicPr>
            <a:picLocks noChangeAspect="1"/>
          </p:cNvPicPr>
          <p:nvPr/>
        </p:nvPicPr>
        <p:blipFill>
          <a:blip r:embed="rId3" cstate="print"/>
          <a:srcRect/>
          <a:stretch>
            <a:fillRect/>
          </a:stretch>
        </p:blipFill>
        <p:spPr bwMode="auto">
          <a:xfrm>
            <a:off x="7247927" y="3972338"/>
            <a:ext cx="1690593" cy="383458"/>
          </a:xfrm>
          <a:prstGeom prst="rect">
            <a:avLst/>
          </a:prstGeom>
          <a:noFill/>
          <a:ln w="9525">
            <a:noFill/>
            <a:miter lim="800000"/>
            <a:headEnd/>
            <a:tailEnd/>
          </a:ln>
        </p:spPr>
      </p:pic>
      <p:pic>
        <p:nvPicPr>
          <p:cNvPr id="29" name="Picture 13" descr="A4 IP Centre Col pos_75.jpg"/>
          <p:cNvPicPr>
            <a:picLocks noChangeAspect="1"/>
          </p:cNvPicPr>
          <p:nvPr/>
        </p:nvPicPr>
        <p:blipFill>
          <a:blip r:embed="rId4" cstate="print"/>
          <a:srcRect/>
          <a:stretch>
            <a:fillRect/>
          </a:stretch>
        </p:blipFill>
        <p:spPr bwMode="auto">
          <a:xfrm>
            <a:off x="534594" y="5489834"/>
            <a:ext cx="1701614" cy="447161"/>
          </a:xfrm>
          <a:prstGeom prst="rect">
            <a:avLst/>
          </a:prstGeom>
          <a:noFill/>
          <a:ln w="9525">
            <a:noFill/>
            <a:miter lim="800000"/>
            <a:headEnd/>
            <a:tailEnd/>
          </a:ln>
        </p:spPr>
      </p:pic>
      <p:pic>
        <p:nvPicPr>
          <p:cNvPr id="30" name="Picture 20" descr="UEL INT LOGO 2010_COLOUR.png"/>
          <p:cNvPicPr>
            <a:picLocks noChangeAspect="1"/>
          </p:cNvPicPr>
          <p:nvPr/>
        </p:nvPicPr>
        <p:blipFill>
          <a:blip r:embed="rId5" cstate="print"/>
          <a:srcRect/>
          <a:stretch>
            <a:fillRect/>
          </a:stretch>
        </p:blipFill>
        <p:spPr bwMode="auto">
          <a:xfrm>
            <a:off x="2536255" y="5406983"/>
            <a:ext cx="649287" cy="679450"/>
          </a:xfrm>
          <a:prstGeom prst="rect">
            <a:avLst/>
          </a:prstGeom>
          <a:noFill/>
          <a:ln w="9525">
            <a:noFill/>
            <a:miter lim="800000"/>
            <a:headEnd/>
            <a:tailEnd/>
          </a:ln>
        </p:spPr>
      </p:pic>
      <p:pic>
        <p:nvPicPr>
          <p:cNvPr id="31" name="Picture 12" descr="logo_large QMU"/>
          <p:cNvPicPr>
            <a:picLocks noChangeAspect="1" noChangeArrowheads="1"/>
          </p:cNvPicPr>
          <p:nvPr/>
        </p:nvPicPr>
        <p:blipFill>
          <a:blip r:embed="rId6" cstate="print"/>
          <a:srcRect/>
          <a:stretch>
            <a:fillRect/>
          </a:stretch>
        </p:blipFill>
        <p:spPr bwMode="auto">
          <a:xfrm>
            <a:off x="3479030" y="5385027"/>
            <a:ext cx="1179512" cy="719138"/>
          </a:xfrm>
          <a:prstGeom prst="rect">
            <a:avLst/>
          </a:prstGeom>
          <a:noFill/>
          <a:ln w="9525">
            <a:noFill/>
            <a:miter lim="800000"/>
            <a:headEnd/>
            <a:tailEnd/>
          </a:ln>
        </p:spPr>
      </p:pic>
      <p:sp>
        <p:nvSpPr>
          <p:cNvPr id="15" name="Title 1"/>
          <p:cNvSpPr txBox="1">
            <a:spLocks noChangeArrowheads="1"/>
          </p:cNvSpPr>
          <p:nvPr/>
        </p:nvSpPr>
        <p:spPr bwMode="auto">
          <a:xfrm>
            <a:off x="1378194" y="190981"/>
            <a:ext cx="6358241" cy="395288"/>
          </a:xfrm>
          <a:prstGeom prst="rect">
            <a:avLst/>
          </a:prstGeom>
          <a:noFill/>
          <a:ln w="9525">
            <a:noFill/>
            <a:miter lim="800000"/>
            <a:headEnd/>
            <a:tailEnd/>
          </a:ln>
        </p:spPr>
        <p:txBody>
          <a:bodyPr anchor="ctr"/>
          <a:lstStyle/>
          <a:p>
            <a:pPr algn="ctr">
              <a:defRPr/>
            </a:pPr>
            <a:r>
              <a:rPr lang="el-GR" altLang="zh-HK" sz="2800" dirty="0" smtClean="0">
                <a:solidFill>
                  <a:schemeClr val="bg1"/>
                </a:solidFill>
                <a:latin typeface="Century Gothic" pitchFamily="34" charset="0"/>
                <a:ea typeface="新細明體" charset="-120"/>
                <a:cs typeface="Arial" charset="0"/>
              </a:rPr>
              <a:t>ΠΟΙΟΙ ΕΙΜΑΣΤΕ</a:t>
            </a:r>
            <a:r>
              <a:rPr lang="en-US" altLang="zh-HK" sz="2800" dirty="0" smtClean="0">
                <a:solidFill>
                  <a:schemeClr val="bg1"/>
                </a:solidFill>
                <a:latin typeface="Century Gothic" pitchFamily="34" charset="0"/>
                <a:ea typeface="新細明體" charset="-120"/>
                <a:cs typeface="Arial" charset="0"/>
              </a:rPr>
              <a:t>: </a:t>
            </a:r>
            <a:r>
              <a:rPr lang="el-GR" altLang="zh-HK" sz="2800" dirty="0" smtClean="0">
                <a:solidFill>
                  <a:schemeClr val="bg1"/>
                </a:solidFill>
                <a:latin typeface="Century Gothic" pitchFamily="34" charset="0"/>
                <a:ea typeface="新細明體" charset="-120"/>
                <a:cs typeface="Arial" charset="0"/>
              </a:rPr>
              <a:t>ΔΙΑΠΙΣΤΕΥΤΗΡΙΑ</a:t>
            </a:r>
            <a:endParaRPr lang="en-US" altLang="zh-HK" sz="2800" dirty="0">
              <a:solidFill>
                <a:schemeClr val="bg1"/>
              </a:solidFill>
              <a:latin typeface="Century Gothic" pitchFamily="34" charset="0"/>
              <a:ea typeface="新細明體" charset="-120"/>
              <a:cs typeface="Arial" charset="0"/>
            </a:endParaRPr>
          </a:p>
        </p:txBody>
      </p:sp>
      <p:pic>
        <p:nvPicPr>
          <p:cNvPr id="18" name="Picture 17" descr="sponsor4el.jpg"/>
          <p:cNvPicPr>
            <a:picLocks noChangeAspect="1"/>
          </p:cNvPicPr>
          <p:nvPr/>
        </p:nvPicPr>
        <p:blipFill>
          <a:blip r:embed="rId7"/>
          <a:stretch>
            <a:fillRect/>
          </a:stretch>
        </p:blipFill>
        <p:spPr>
          <a:xfrm>
            <a:off x="7190988" y="999422"/>
            <a:ext cx="1773470" cy="488347"/>
          </a:xfrm>
          <a:prstGeom prst="rect">
            <a:avLst/>
          </a:prstGeom>
        </p:spPr>
      </p:pic>
      <p:pic>
        <p:nvPicPr>
          <p:cNvPr id="19" name="Picture 18" descr="qaa.jpg"/>
          <p:cNvPicPr>
            <a:picLocks noChangeAspect="1"/>
          </p:cNvPicPr>
          <p:nvPr/>
        </p:nvPicPr>
        <p:blipFill>
          <a:blip r:embed="rId8"/>
          <a:stretch>
            <a:fillRect/>
          </a:stretch>
        </p:blipFill>
        <p:spPr>
          <a:xfrm>
            <a:off x="7497694" y="1783828"/>
            <a:ext cx="1170143" cy="660081"/>
          </a:xfrm>
          <a:prstGeom prst="rect">
            <a:avLst/>
          </a:prstGeom>
        </p:spPr>
      </p:pic>
      <p:pic>
        <p:nvPicPr>
          <p:cNvPr id="20" name="Picture 19" descr="logoamcgreek-final.jpg"/>
          <p:cNvPicPr>
            <a:picLocks noChangeAspect="1"/>
          </p:cNvPicPr>
          <p:nvPr/>
        </p:nvPicPr>
        <p:blipFill>
          <a:blip r:embed="rId9"/>
          <a:stretch>
            <a:fillRect/>
          </a:stretch>
        </p:blipFill>
        <p:spPr>
          <a:xfrm>
            <a:off x="45024" y="6296820"/>
            <a:ext cx="1722132" cy="520084"/>
          </a:xfrm>
          <a:prstGeom prst="rect">
            <a:avLst/>
          </a:prstGeom>
        </p:spPr>
      </p:pic>
      <p:pic>
        <p:nvPicPr>
          <p:cNvPr id="17" name="Picture 16" descr="SOLENT UNIVERSITY_SOUTHAMPTON_4 COL.jpg"/>
          <p:cNvPicPr>
            <a:picLocks noChangeAspect="1"/>
          </p:cNvPicPr>
          <p:nvPr/>
        </p:nvPicPr>
        <p:blipFill>
          <a:blip r:embed="rId10"/>
          <a:stretch>
            <a:fillRect/>
          </a:stretch>
        </p:blipFill>
        <p:spPr>
          <a:xfrm>
            <a:off x="6104599" y="5471727"/>
            <a:ext cx="1083726" cy="564851"/>
          </a:xfrm>
          <a:prstGeom prst="rect">
            <a:avLst/>
          </a:prstGeom>
        </p:spPr>
      </p:pic>
      <p:pic>
        <p:nvPicPr>
          <p:cNvPr id="22" name="Picture 21"/>
          <p:cNvPicPr/>
          <p:nvPr/>
        </p:nvPicPr>
        <p:blipFill>
          <a:blip r:embed="rId11" cstate="print">
            <a:extLst>
              <a:ext uri="{28A0092B-C50C-407E-A947-70E740481C1C}">
                <a14:useLocalDpi xmlns:a14="http://schemas.microsoft.com/office/drawing/2010/main" val="0"/>
              </a:ext>
            </a:extLst>
          </a:blip>
          <a:stretch>
            <a:fillRect/>
          </a:stretch>
        </p:blipFill>
        <p:spPr>
          <a:xfrm>
            <a:off x="4873404" y="5196019"/>
            <a:ext cx="982463" cy="1047636"/>
          </a:xfrm>
          <a:prstGeom prst="rect">
            <a:avLst/>
          </a:prstGeom>
        </p:spPr>
      </p:pic>
    </p:spTree>
    <p:extLst>
      <p:ext uri="{BB962C8B-B14F-4D97-AF65-F5344CB8AC3E}">
        <p14:creationId xmlns:p14="http://schemas.microsoft.com/office/powerpoint/2010/main" val="2848669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0" y="0"/>
            <a:ext cx="9144000" cy="770562"/>
            <a:chOff x="0" y="0"/>
            <a:chExt cx="9144000" cy="770562"/>
          </a:xfrm>
        </p:grpSpPr>
        <p:sp>
          <p:nvSpPr>
            <p:cNvPr id="27" name="Rectangle 26"/>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2 - Θέση περιεχομένου"/>
          <p:cNvSpPr>
            <a:spLocks noGrp="1"/>
          </p:cNvSpPr>
          <p:nvPr>
            <p:ph idx="1"/>
          </p:nvPr>
        </p:nvSpPr>
        <p:spPr>
          <a:xfrm>
            <a:off x="3450913" y="1397789"/>
            <a:ext cx="5688012" cy="4824413"/>
          </a:xfrm>
        </p:spPr>
        <p:txBody>
          <a:bodyPr/>
          <a:lstStyle/>
          <a:p>
            <a:pPr>
              <a:lnSpc>
                <a:spcPts val="1800"/>
              </a:lnSpc>
              <a:spcBef>
                <a:spcPts val="0"/>
              </a:spcBef>
              <a:buClr>
                <a:srgbClr val="FF7C80"/>
              </a:buClr>
              <a:buFont typeface="Wingdings" panose="05000000000000000000" pitchFamily="2" charset="2"/>
              <a:buNone/>
              <a:defRPr/>
            </a:pPr>
            <a:endParaRPr lang="en-GB" sz="1000" b="1" dirty="0" smtClean="0">
              <a:latin typeface="Calibri" pitchFamily="34" charset="0"/>
            </a:endParaRPr>
          </a:p>
          <a:p>
            <a:pPr>
              <a:lnSpc>
                <a:spcPts val="1800"/>
              </a:lnSpc>
              <a:spcBef>
                <a:spcPts val="0"/>
              </a:spcBef>
              <a:buClr>
                <a:srgbClr val="FF7C80"/>
              </a:buClr>
              <a:buFont typeface="Wingdings" panose="05000000000000000000" pitchFamily="2" charset="2"/>
              <a:buNone/>
              <a:defRPr/>
            </a:pPr>
            <a:r>
              <a:rPr lang="en-GB" sz="1800" dirty="0" smtClean="0">
                <a:latin typeface="Century Gothic" pitchFamily="34" charset="0"/>
              </a:rPr>
              <a:t>►</a:t>
            </a:r>
            <a:r>
              <a:rPr lang="el-GR" sz="1800" dirty="0" smtClean="0">
                <a:latin typeface="Century Gothic" pitchFamily="34" charset="0"/>
              </a:rPr>
              <a:t>Σχολή Οικονομικών Επιστημών και Διοίκησης</a:t>
            </a:r>
            <a:endParaRPr lang="en-GB" sz="1800" dirty="0" smtClean="0">
              <a:effectLst/>
              <a:latin typeface="Century Gothic" pitchFamily="34" charset="0"/>
            </a:endParaRPr>
          </a:p>
          <a:p>
            <a:pPr>
              <a:lnSpc>
                <a:spcPts val="1800"/>
              </a:lnSpc>
              <a:spcBef>
                <a:spcPts val="0"/>
              </a:spcBef>
              <a:buClr>
                <a:srgbClr val="FF7C80"/>
              </a:buClr>
              <a:buFont typeface="Wingdings" panose="05000000000000000000" pitchFamily="2" charset="2"/>
              <a:buNone/>
              <a:defRPr/>
            </a:pPr>
            <a:endParaRPr lang="en-GB" sz="1800" dirty="0" smtClean="0">
              <a:effectLst/>
              <a:latin typeface="Century Gothic" pitchFamily="34" charset="0"/>
            </a:endParaRPr>
          </a:p>
          <a:p>
            <a:pPr>
              <a:lnSpc>
                <a:spcPts val="1800"/>
              </a:lnSpc>
              <a:spcBef>
                <a:spcPts val="0"/>
              </a:spcBef>
              <a:buClr>
                <a:srgbClr val="FF7C80"/>
              </a:buClr>
              <a:buFont typeface="Wingdings" panose="05000000000000000000" pitchFamily="2" charset="2"/>
              <a:buNone/>
              <a:defRPr/>
            </a:pPr>
            <a:r>
              <a:rPr lang="en-GB" sz="1800" dirty="0" smtClean="0">
                <a:effectLst/>
                <a:latin typeface="Century Gothic" pitchFamily="34" charset="0"/>
              </a:rPr>
              <a:t>►</a:t>
            </a:r>
            <a:r>
              <a:rPr lang="el-GR" sz="1800" dirty="0" smtClean="0">
                <a:effectLst/>
                <a:latin typeface="Century Gothic" pitchFamily="34" charset="0"/>
              </a:rPr>
              <a:t>Σχολή Τουρισμού</a:t>
            </a:r>
            <a:endParaRPr lang="en-GB" sz="1800" dirty="0" smtClean="0">
              <a:effectLst/>
              <a:latin typeface="Century Gothic" pitchFamily="34" charset="0"/>
            </a:endParaRPr>
          </a:p>
          <a:p>
            <a:pPr>
              <a:lnSpc>
                <a:spcPts val="1800"/>
              </a:lnSpc>
              <a:spcBef>
                <a:spcPts val="0"/>
              </a:spcBef>
              <a:buClr>
                <a:srgbClr val="FF7C80"/>
              </a:buClr>
              <a:buFont typeface="Wingdings" panose="05000000000000000000" pitchFamily="2" charset="2"/>
              <a:buNone/>
              <a:defRPr/>
            </a:pPr>
            <a:endParaRPr lang="en-GB" sz="1800" dirty="0" smtClean="0">
              <a:effectLst/>
              <a:latin typeface="Century Gothic" pitchFamily="34" charset="0"/>
            </a:endParaRPr>
          </a:p>
          <a:p>
            <a:pPr>
              <a:lnSpc>
                <a:spcPts val="1800"/>
              </a:lnSpc>
              <a:spcBef>
                <a:spcPts val="0"/>
              </a:spcBef>
              <a:buClr>
                <a:srgbClr val="FF7C80"/>
              </a:buClr>
              <a:buFont typeface="Wingdings" panose="05000000000000000000" pitchFamily="2" charset="2"/>
              <a:buNone/>
              <a:defRPr/>
            </a:pPr>
            <a:r>
              <a:rPr lang="en-GB" sz="1800" dirty="0" smtClean="0">
                <a:effectLst/>
                <a:latin typeface="Century Gothic" pitchFamily="34" charset="0"/>
              </a:rPr>
              <a:t>►</a:t>
            </a:r>
            <a:r>
              <a:rPr lang="el-GR" sz="1800" dirty="0" smtClean="0">
                <a:effectLst/>
                <a:latin typeface="Century Gothic" pitchFamily="34" charset="0"/>
              </a:rPr>
              <a:t>Σχολή Πληροφορικής</a:t>
            </a:r>
            <a:endParaRPr lang="en-GB" sz="1800" dirty="0" smtClean="0">
              <a:effectLst/>
              <a:latin typeface="Century Gothic" pitchFamily="34" charset="0"/>
            </a:endParaRPr>
          </a:p>
          <a:p>
            <a:pPr>
              <a:lnSpc>
                <a:spcPts val="1800"/>
              </a:lnSpc>
              <a:spcBef>
                <a:spcPts val="0"/>
              </a:spcBef>
              <a:buClr>
                <a:srgbClr val="FF7C80"/>
              </a:buClr>
              <a:buFont typeface="Wingdings" panose="05000000000000000000" pitchFamily="2" charset="2"/>
              <a:buNone/>
              <a:defRPr/>
            </a:pPr>
            <a:endParaRPr lang="en-GB" sz="1800" dirty="0" smtClean="0">
              <a:effectLst/>
              <a:latin typeface="Century Gothic" pitchFamily="34" charset="0"/>
            </a:endParaRPr>
          </a:p>
          <a:p>
            <a:pPr>
              <a:lnSpc>
                <a:spcPts val="1800"/>
              </a:lnSpc>
              <a:spcBef>
                <a:spcPts val="0"/>
              </a:spcBef>
              <a:buClr>
                <a:srgbClr val="FF7C80"/>
              </a:buClr>
              <a:buFont typeface="Wingdings" panose="05000000000000000000" pitchFamily="2" charset="2"/>
              <a:buNone/>
              <a:defRPr/>
            </a:pPr>
            <a:r>
              <a:rPr lang="en-GB" sz="1800" dirty="0" smtClean="0">
                <a:effectLst/>
                <a:latin typeface="Century Gothic" pitchFamily="34" charset="0"/>
              </a:rPr>
              <a:t>►</a:t>
            </a:r>
            <a:r>
              <a:rPr lang="el-GR" sz="1800" dirty="0" smtClean="0">
                <a:effectLst/>
                <a:latin typeface="Century Gothic" pitchFamily="34" charset="0"/>
              </a:rPr>
              <a:t>Σχολή Υγείας</a:t>
            </a:r>
            <a:endParaRPr lang="en-GB" sz="1800" dirty="0" smtClean="0">
              <a:effectLst/>
              <a:latin typeface="Century Gothic" pitchFamily="34" charset="0"/>
            </a:endParaRPr>
          </a:p>
          <a:p>
            <a:pPr>
              <a:lnSpc>
                <a:spcPts val="1800"/>
              </a:lnSpc>
              <a:spcBef>
                <a:spcPts val="0"/>
              </a:spcBef>
              <a:buClr>
                <a:srgbClr val="FF7C80"/>
              </a:buClr>
              <a:buFont typeface="Wingdings" panose="05000000000000000000" pitchFamily="2" charset="2"/>
              <a:buNone/>
              <a:defRPr/>
            </a:pPr>
            <a:endParaRPr lang="en-GB" sz="1800" dirty="0" smtClean="0">
              <a:effectLst/>
              <a:latin typeface="Century Gothic" pitchFamily="34" charset="0"/>
            </a:endParaRPr>
          </a:p>
          <a:p>
            <a:pPr>
              <a:lnSpc>
                <a:spcPts val="1800"/>
              </a:lnSpc>
              <a:spcBef>
                <a:spcPts val="0"/>
              </a:spcBef>
              <a:buClr>
                <a:srgbClr val="FF7C80"/>
              </a:buClr>
              <a:buFont typeface="Wingdings" panose="05000000000000000000" pitchFamily="2" charset="2"/>
              <a:buNone/>
              <a:defRPr/>
            </a:pPr>
            <a:r>
              <a:rPr lang="en-GB" sz="1800" dirty="0" smtClean="0">
                <a:effectLst/>
                <a:latin typeface="Century Gothic" pitchFamily="34" charset="0"/>
              </a:rPr>
              <a:t>►</a:t>
            </a:r>
            <a:r>
              <a:rPr lang="el-GR" sz="1800" dirty="0" smtClean="0">
                <a:effectLst/>
                <a:latin typeface="Century Gothic" pitchFamily="34" charset="0"/>
              </a:rPr>
              <a:t>Σχολή Ανθρωπιστικών Επιστημών</a:t>
            </a:r>
            <a:endParaRPr lang="en-GB" sz="1800" dirty="0" smtClean="0">
              <a:effectLst/>
              <a:latin typeface="Century Gothic" pitchFamily="34" charset="0"/>
            </a:endParaRPr>
          </a:p>
          <a:p>
            <a:pPr>
              <a:lnSpc>
                <a:spcPts val="1800"/>
              </a:lnSpc>
              <a:spcBef>
                <a:spcPts val="0"/>
              </a:spcBef>
              <a:buClr>
                <a:srgbClr val="FF7C80"/>
              </a:buClr>
              <a:buFont typeface="Wingdings" panose="05000000000000000000" pitchFamily="2" charset="2"/>
              <a:buNone/>
              <a:defRPr/>
            </a:pPr>
            <a:endParaRPr lang="en-GB" sz="1800" dirty="0" smtClean="0">
              <a:effectLst/>
              <a:latin typeface="Century Gothic" pitchFamily="34" charset="0"/>
            </a:endParaRPr>
          </a:p>
          <a:p>
            <a:pPr>
              <a:lnSpc>
                <a:spcPts val="1800"/>
              </a:lnSpc>
              <a:spcBef>
                <a:spcPts val="0"/>
              </a:spcBef>
              <a:buClr>
                <a:srgbClr val="FF7C80"/>
              </a:buClr>
              <a:buFont typeface="Wingdings" panose="05000000000000000000" pitchFamily="2" charset="2"/>
              <a:buNone/>
              <a:defRPr/>
            </a:pPr>
            <a:r>
              <a:rPr lang="en-GB" sz="1800" dirty="0" smtClean="0">
                <a:effectLst/>
                <a:latin typeface="Century Gothic" pitchFamily="34" charset="0"/>
              </a:rPr>
              <a:t>►</a:t>
            </a:r>
            <a:r>
              <a:rPr lang="el-GR" sz="1800" dirty="0" smtClean="0">
                <a:effectLst/>
                <a:latin typeface="Century Gothic" pitchFamily="34" charset="0"/>
              </a:rPr>
              <a:t>Πολυτεχνική Σχολή</a:t>
            </a:r>
            <a:endParaRPr lang="en-GB" sz="1800" dirty="0" smtClean="0">
              <a:effectLst/>
              <a:latin typeface="Century Gothic" pitchFamily="34" charset="0"/>
            </a:endParaRPr>
          </a:p>
          <a:p>
            <a:pPr>
              <a:lnSpc>
                <a:spcPts val="1800"/>
              </a:lnSpc>
              <a:spcBef>
                <a:spcPts val="0"/>
              </a:spcBef>
              <a:buClr>
                <a:srgbClr val="FF7C80"/>
              </a:buClr>
              <a:buFont typeface="Wingdings" panose="05000000000000000000" pitchFamily="2" charset="2"/>
              <a:buNone/>
              <a:defRPr/>
            </a:pPr>
            <a:endParaRPr lang="en-GB" sz="1800" dirty="0" smtClean="0">
              <a:effectLst/>
              <a:latin typeface="Century Gothic" pitchFamily="34" charset="0"/>
            </a:endParaRPr>
          </a:p>
          <a:p>
            <a:pPr>
              <a:lnSpc>
                <a:spcPts val="1800"/>
              </a:lnSpc>
              <a:spcBef>
                <a:spcPts val="0"/>
              </a:spcBef>
              <a:buClr>
                <a:srgbClr val="FF7C80"/>
              </a:buClr>
              <a:buFont typeface="Wingdings" panose="05000000000000000000" pitchFamily="2" charset="2"/>
              <a:buNone/>
              <a:defRPr/>
            </a:pPr>
            <a:r>
              <a:rPr lang="en-GB" sz="1800" dirty="0" smtClean="0">
                <a:effectLst/>
                <a:latin typeface="Century Gothic" pitchFamily="34" charset="0"/>
              </a:rPr>
              <a:t>►</a:t>
            </a:r>
            <a:r>
              <a:rPr lang="el-GR" sz="1800" dirty="0" smtClean="0">
                <a:effectLst/>
                <a:latin typeface="Century Gothic" pitchFamily="34" charset="0"/>
              </a:rPr>
              <a:t>Σχολή Πολιτισμού και Επικοινωνίας</a:t>
            </a:r>
            <a:endParaRPr lang="en-GB" sz="1800" dirty="0" smtClean="0">
              <a:effectLst/>
              <a:latin typeface="Century Gothic" pitchFamily="34" charset="0"/>
            </a:endParaRPr>
          </a:p>
          <a:p>
            <a:pPr>
              <a:lnSpc>
                <a:spcPts val="1800"/>
              </a:lnSpc>
              <a:spcBef>
                <a:spcPts val="0"/>
              </a:spcBef>
              <a:buClr>
                <a:srgbClr val="FF7C80"/>
              </a:buClr>
              <a:buFont typeface="Wingdings" panose="05000000000000000000" pitchFamily="2" charset="2"/>
              <a:buNone/>
              <a:defRPr/>
            </a:pPr>
            <a:endParaRPr lang="en-GB" sz="1800" dirty="0" smtClean="0">
              <a:effectLst/>
              <a:latin typeface="Century Gothic" pitchFamily="34" charset="0"/>
            </a:endParaRPr>
          </a:p>
          <a:p>
            <a:pPr>
              <a:lnSpc>
                <a:spcPts val="1800"/>
              </a:lnSpc>
              <a:spcBef>
                <a:spcPts val="0"/>
              </a:spcBef>
              <a:buClr>
                <a:srgbClr val="FF7C80"/>
              </a:buClr>
              <a:buFont typeface="Wingdings" panose="05000000000000000000" pitchFamily="2" charset="2"/>
              <a:buNone/>
              <a:defRPr/>
            </a:pPr>
            <a:r>
              <a:rPr lang="en-GB" sz="1800" dirty="0" smtClean="0">
                <a:effectLst/>
                <a:latin typeface="Century Gothic" pitchFamily="34" charset="0"/>
              </a:rPr>
              <a:t>►University of London-International Programmes</a:t>
            </a:r>
          </a:p>
          <a:p>
            <a:pPr>
              <a:lnSpc>
                <a:spcPts val="1800"/>
              </a:lnSpc>
              <a:spcBef>
                <a:spcPts val="0"/>
              </a:spcBef>
              <a:buClr>
                <a:srgbClr val="FF7C80"/>
              </a:buClr>
              <a:buFont typeface="Wingdings" panose="05000000000000000000" pitchFamily="2" charset="2"/>
              <a:buNone/>
              <a:defRPr/>
            </a:pPr>
            <a:endParaRPr lang="en-GB" sz="1800" dirty="0" smtClean="0">
              <a:latin typeface="Century Gothic" pitchFamily="34" charset="0"/>
            </a:endParaRPr>
          </a:p>
          <a:p>
            <a:pPr>
              <a:lnSpc>
                <a:spcPts val="1800"/>
              </a:lnSpc>
              <a:spcBef>
                <a:spcPts val="0"/>
              </a:spcBef>
              <a:buClr>
                <a:srgbClr val="FF7C80"/>
              </a:buClr>
              <a:buNone/>
              <a:defRPr/>
            </a:pPr>
            <a:r>
              <a:rPr lang="en-GB" sz="1800" dirty="0" smtClean="0">
                <a:latin typeface="Century Gothic" pitchFamily="34" charset="0"/>
              </a:rPr>
              <a:t>►</a:t>
            </a:r>
            <a:r>
              <a:rPr lang="el-GR" sz="1800" dirty="0" smtClean="0">
                <a:latin typeface="Century Gothic" pitchFamily="34" charset="0"/>
              </a:rPr>
              <a:t>ΝΑΥΤΙΚΗ ΑΚΑΔΗΜΙΑ</a:t>
            </a:r>
            <a:endParaRPr lang="en-GB" sz="1800" dirty="0" smtClean="0">
              <a:latin typeface="Century Gothic" pitchFamily="34" charset="0"/>
            </a:endParaRPr>
          </a:p>
          <a:p>
            <a:pPr>
              <a:lnSpc>
                <a:spcPts val="1800"/>
              </a:lnSpc>
              <a:spcBef>
                <a:spcPts val="0"/>
              </a:spcBef>
              <a:buClr>
                <a:srgbClr val="FF7C80"/>
              </a:buClr>
              <a:buFont typeface="Wingdings" panose="05000000000000000000" pitchFamily="2" charset="2"/>
              <a:buNone/>
              <a:defRPr/>
            </a:pPr>
            <a:endParaRPr lang="en-GB" sz="1800" dirty="0" smtClean="0">
              <a:latin typeface="Century Gothic" pitchFamily="34" charset="0"/>
            </a:endParaRPr>
          </a:p>
          <a:p>
            <a:pPr>
              <a:lnSpc>
                <a:spcPts val="1800"/>
              </a:lnSpc>
              <a:spcBef>
                <a:spcPts val="0"/>
              </a:spcBef>
              <a:buClr>
                <a:srgbClr val="FF7C80"/>
              </a:buClr>
              <a:buFont typeface="Wingdings" panose="05000000000000000000" pitchFamily="2" charset="2"/>
              <a:buNone/>
              <a:defRPr/>
            </a:pPr>
            <a:endParaRPr lang="en-GB" sz="1800" dirty="0" smtClean="0">
              <a:effectLst/>
              <a:latin typeface="Century Gothic" pitchFamily="34" charset="0"/>
            </a:endParaRPr>
          </a:p>
        </p:txBody>
      </p:sp>
      <p:sp>
        <p:nvSpPr>
          <p:cNvPr id="18" name="Rectangle 2"/>
          <p:cNvSpPr txBox="1">
            <a:spLocks noChangeArrowheads="1"/>
          </p:cNvSpPr>
          <p:nvPr/>
        </p:nvSpPr>
        <p:spPr bwMode="auto">
          <a:xfrm>
            <a:off x="2414391" y="-123288"/>
            <a:ext cx="5857875" cy="1003300"/>
          </a:xfrm>
          <a:prstGeom prst="rect">
            <a:avLst/>
          </a:prstGeom>
          <a:noFill/>
          <a:ln w="9525">
            <a:noFill/>
            <a:miter lim="800000"/>
            <a:headEnd/>
            <a:tailEnd/>
          </a:ln>
          <a:effectLst/>
        </p:spPr>
        <p:txBody>
          <a:bodyPr anchor="ctr"/>
          <a:lstStyle/>
          <a:p>
            <a:pPr algn="r" eaLnBrk="1" hangingPunct="1">
              <a:defRPr/>
            </a:pPr>
            <a:r>
              <a:rPr lang="en-US" sz="2400" dirty="0">
                <a:solidFill>
                  <a:schemeClr val="bg1"/>
                </a:solidFill>
                <a:latin typeface="Century Gothic" pitchFamily="34" charset="0"/>
                <a:cs typeface="+mn-cs"/>
              </a:rPr>
              <a:t> </a:t>
            </a:r>
            <a:r>
              <a:rPr lang="el-GR" sz="2400" dirty="0" smtClean="0">
                <a:solidFill>
                  <a:schemeClr val="bg1"/>
                </a:solidFill>
                <a:latin typeface="Century Gothic" pitchFamily="34" charset="0"/>
                <a:cs typeface="+mn-cs"/>
              </a:rPr>
              <a:t>ΟΙ ΑΚΑΔΗΜΑΪΚΕΣ ΣΧΟΛΕΣ ΜΑΣ</a:t>
            </a:r>
            <a:endParaRPr lang="en-US" sz="2400" dirty="0">
              <a:solidFill>
                <a:schemeClr val="bg1"/>
              </a:solidFill>
              <a:latin typeface="Century Gothic" pitchFamily="34" charset="0"/>
              <a:cs typeface="+mn-cs"/>
            </a:endParaRPr>
          </a:p>
        </p:txBody>
      </p:sp>
      <p:grpSp>
        <p:nvGrpSpPr>
          <p:cNvPr id="26" name="Group 25"/>
          <p:cNvGrpSpPr/>
          <p:nvPr/>
        </p:nvGrpSpPr>
        <p:grpSpPr>
          <a:xfrm>
            <a:off x="0" y="0"/>
            <a:ext cx="3268106" cy="6858000"/>
            <a:chOff x="0" y="0"/>
            <a:chExt cx="3268106" cy="6858000"/>
          </a:xfrm>
        </p:grpSpPr>
        <p:pic>
          <p:nvPicPr>
            <p:cNvPr id="204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493" y="1150008"/>
              <a:ext cx="1545612" cy="109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 y="4633114"/>
              <a:ext cx="1631442" cy="103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8" descr="http://civilengineeringtechnicianjobs.com/images/Civil_engineering_technician_job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8" y="3474284"/>
              <a:ext cx="1631442" cy="109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2" descr="http://sinotrans.com.pk/images/services/shipp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2493" y="0"/>
              <a:ext cx="1545612" cy="108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98458294.jpg"/>
            <p:cNvPicPr>
              <a:picLocks noChangeAspect="1"/>
            </p:cNvPicPr>
            <p:nvPr/>
          </p:nvPicPr>
          <p:blipFill>
            <a:blip r:embed="rId7"/>
            <a:stretch>
              <a:fillRect/>
            </a:stretch>
          </p:blipFill>
          <p:spPr>
            <a:xfrm>
              <a:off x="2124" y="1"/>
              <a:ext cx="1633566" cy="1088363"/>
            </a:xfrm>
            <a:prstGeom prst="rect">
              <a:avLst/>
            </a:prstGeom>
          </p:spPr>
        </p:pic>
        <p:pic>
          <p:nvPicPr>
            <p:cNvPr id="16" name="Picture 15" descr="vietnam-receptionist-from-vmst.jpg"/>
            <p:cNvPicPr>
              <a:picLocks noChangeAspect="1"/>
            </p:cNvPicPr>
            <p:nvPr/>
          </p:nvPicPr>
          <p:blipFill>
            <a:blip r:embed="rId8"/>
            <a:stretch>
              <a:fillRect/>
            </a:stretch>
          </p:blipFill>
          <p:spPr>
            <a:xfrm>
              <a:off x="2124" y="1150008"/>
              <a:ext cx="1633566" cy="1090034"/>
            </a:xfrm>
            <a:prstGeom prst="rect">
              <a:avLst/>
            </a:prstGeom>
          </p:spPr>
        </p:pic>
        <p:pic>
          <p:nvPicPr>
            <p:cNvPr id="19" name="Picture 18" descr="101762512.jpg"/>
            <p:cNvPicPr>
              <a:picLocks noChangeAspect="1"/>
            </p:cNvPicPr>
            <p:nvPr/>
          </p:nvPicPr>
          <p:blipFill>
            <a:blip r:embed="rId9"/>
            <a:stretch>
              <a:fillRect/>
            </a:stretch>
          </p:blipFill>
          <p:spPr>
            <a:xfrm>
              <a:off x="4248" y="2240041"/>
              <a:ext cx="1631442" cy="1172599"/>
            </a:xfrm>
            <a:prstGeom prst="rect">
              <a:avLst/>
            </a:prstGeom>
          </p:spPr>
        </p:pic>
        <p:pic>
          <p:nvPicPr>
            <p:cNvPr id="20" name="Picture 19" descr="f_cdc-5065.jpg"/>
            <p:cNvPicPr>
              <a:picLocks noChangeAspect="1"/>
            </p:cNvPicPr>
            <p:nvPr/>
          </p:nvPicPr>
          <p:blipFill>
            <a:blip r:embed="rId10"/>
            <a:stretch>
              <a:fillRect/>
            </a:stretch>
          </p:blipFill>
          <p:spPr>
            <a:xfrm>
              <a:off x="1722494" y="2316229"/>
              <a:ext cx="1545612" cy="1086137"/>
            </a:xfrm>
            <a:prstGeom prst="rect">
              <a:avLst/>
            </a:prstGeom>
          </p:spPr>
        </p:pic>
        <p:pic>
          <p:nvPicPr>
            <p:cNvPr id="21" name="Picture 20" descr="online journalism.jpg"/>
            <p:cNvPicPr>
              <a:picLocks noChangeAspect="1"/>
            </p:cNvPicPr>
            <p:nvPr/>
          </p:nvPicPr>
          <p:blipFill>
            <a:blip r:embed="rId11"/>
            <a:stretch>
              <a:fillRect/>
            </a:stretch>
          </p:blipFill>
          <p:spPr>
            <a:xfrm>
              <a:off x="1722494" y="3474284"/>
              <a:ext cx="1545611" cy="1097186"/>
            </a:xfrm>
            <a:prstGeom prst="rect">
              <a:avLst/>
            </a:prstGeom>
          </p:spPr>
        </p:pic>
        <p:pic>
          <p:nvPicPr>
            <p:cNvPr id="22" name="Picture 21" descr="shutterstock_71973562.jpg"/>
            <p:cNvPicPr>
              <a:picLocks noChangeAspect="1"/>
            </p:cNvPicPr>
            <p:nvPr/>
          </p:nvPicPr>
          <p:blipFill>
            <a:blip r:embed="rId12"/>
            <a:stretch>
              <a:fillRect/>
            </a:stretch>
          </p:blipFill>
          <p:spPr>
            <a:xfrm>
              <a:off x="1733832" y="4633114"/>
              <a:ext cx="1534273" cy="1038222"/>
            </a:xfrm>
            <a:prstGeom prst="rect">
              <a:avLst/>
            </a:prstGeom>
          </p:spPr>
        </p:pic>
        <p:pic>
          <p:nvPicPr>
            <p:cNvPr id="24" name="Picture 23" descr="shutterstock_89254516.jpg"/>
            <p:cNvPicPr>
              <a:picLocks noChangeAspect="1"/>
            </p:cNvPicPr>
            <p:nvPr/>
          </p:nvPicPr>
          <p:blipFill>
            <a:blip r:embed="rId13"/>
            <a:stretch>
              <a:fillRect/>
            </a:stretch>
          </p:blipFill>
          <p:spPr>
            <a:xfrm>
              <a:off x="1722493" y="5780524"/>
              <a:ext cx="1545613" cy="1077476"/>
            </a:xfrm>
            <a:prstGeom prst="rect">
              <a:avLst/>
            </a:prstGeom>
          </p:spPr>
        </p:pic>
        <p:pic>
          <p:nvPicPr>
            <p:cNvPr id="25" name="Picture 24" descr="SeaBasedCareers Hero1.jpg"/>
            <p:cNvPicPr>
              <a:picLocks noChangeAspect="1"/>
            </p:cNvPicPr>
            <p:nvPr/>
          </p:nvPicPr>
          <p:blipFill>
            <a:blip r:embed="rId14"/>
            <a:stretch>
              <a:fillRect/>
            </a:stretch>
          </p:blipFill>
          <p:spPr>
            <a:xfrm>
              <a:off x="0" y="5780524"/>
              <a:ext cx="1635690" cy="1077476"/>
            </a:xfrm>
            <a:prstGeom prst="rect">
              <a:avLst/>
            </a:prstGeom>
          </p:spPr>
        </p:pic>
      </p:grpSp>
    </p:spTree>
    <p:extLst>
      <p:ext uri="{BB962C8B-B14F-4D97-AF65-F5344CB8AC3E}">
        <p14:creationId xmlns:p14="http://schemas.microsoft.com/office/powerpoint/2010/main" val="29391455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Ευθεία γραμμή σύνδεσης 18">
            <a:extLst>
              <a:ext uri="{FF2B5EF4-FFF2-40B4-BE49-F238E27FC236}">
                <a16:creationId xmlns:a16="http://schemas.microsoft.com/office/drawing/2014/main" xmlns="" id="{51B5A775-1C71-49AE-BE0F-F26FDCA69BD2}"/>
              </a:ext>
            </a:extLst>
          </p:cNvPr>
          <p:cNvCxnSpPr>
            <a:cxnSpLocks/>
          </p:cNvCxnSpPr>
          <p:nvPr/>
        </p:nvCxnSpPr>
        <p:spPr>
          <a:xfrm flipH="1">
            <a:off x="183413" y="2704870"/>
            <a:ext cx="8692116" cy="31898"/>
          </a:xfrm>
          <a:prstGeom prst="line">
            <a:avLst/>
          </a:prstGeom>
        </p:spPr>
        <p:style>
          <a:lnRef idx="3">
            <a:schemeClr val="dk1"/>
          </a:lnRef>
          <a:fillRef idx="0">
            <a:schemeClr val="dk1"/>
          </a:fillRef>
          <a:effectRef idx="2">
            <a:schemeClr val="dk1"/>
          </a:effectRef>
          <a:fontRef idx="minor">
            <a:schemeClr val="tx1"/>
          </a:fontRef>
        </p:style>
      </p:cxnSp>
      <p:sp>
        <p:nvSpPr>
          <p:cNvPr id="26" name="Oval 69">
            <a:extLst>
              <a:ext uri="{FF2B5EF4-FFF2-40B4-BE49-F238E27FC236}">
                <a16:creationId xmlns:a16="http://schemas.microsoft.com/office/drawing/2014/main" xmlns="" id="{F088646E-B31C-40A1-8526-95B6B5DA1680}"/>
              </a:ext>
            </a:extLst>
          </p:cNvPr>
          <p:cNvSpPr/>
          <p:nvPr/>
        </p:nvSpPr>
        <p:spPr>
          <a:xfrm>
            <a:off x="7474998" y="2602718"/>
            <a:ext cx="205962" cy="212582"/>
          </a:xfrm>
          <a:prstGeom prst="ellipse">
            <a:avLst/>
          </a:prstGeom>
          <a:solidFill>
            <a:srgbClr val="C00000"/>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uk-UA" sz="2100" dirty="0">
              <a:solidFill>
                <a:schemeClr val="tx1"/>
              </a:solidFill>
              <a:latin typeface="Century Gothic" panose="020B0502020202020204" pitchFamily="34" charset="0"/>
            </a:endParaRPr>
          </a:p>
        </p:txBody>
      </p:sp>
      <p:sp>
        <p:nvSpPr>
          <p:cNvPr id="30" name="TextBox 29">
            <a:extLst>
              <a:ext uri="{FF2B5EF4-FFF2-40B4-BE49-F238E27FC236}">
                <a16:creationId xmlns:a16="http://schemas.microsoft.com/office/drawing/2014/main" xmlns="" id="{A2449C0E-880E-459C-84BA-84A2478A3F0C}"/>
              </a:ext>
            </a:extLst>
          </p:cNvPr>
          <p:cNvSpPr txBox="1"/>
          <p:nvPr/>
        </p:nvSpPr>
        <p:spPr>
          <a:xfrm>
            <a:off x="7053620" y="2201171"/>
            <a:ext cx="924037" cy="438582"/>
          </a:xfrm>
          <a:prstGeom prst="rect">
            <a:avLst/>
          </a:prstGeom>
          <a:noFill/>
        </p:spPr>
        <p:txBody>
          <a:bodyPr wrap="square" rtlCol="0">
            <a:spAutoFit/>
          </a:bodyPr>
          <a:lstStyle/>
          <a:p>
            <a:pPr algn="r"/>
            <a:r>
              <a:rPr lang="en-US" sz="2250" b="1" dirty="0" smtClean="0">
                <a:latin typeface="Century Gothic" panose="020B0502020202020204" pitchFamily="34" charset="0"/>
                <a:cs typeface="Segoe UI Semilight" panose="020B0402040204020203" pitchFamily="34" charset="0"/>
              </a:rPr>
              <a:t>2012</a:t>
            </a:r>
            <a:endParaRPr lang="uk-UA" sz="2250" b="1" dirty="0">
              <a:latin typeface="Century Gothic" panose="020B0502020202020204" pitchFamily="34" charset="0"/>
              <a:cs typeface="Segoe UI Semilight" panose="020B0402040204020203" pitchFamily="34" charset="0"/>
            </a:endParaRPr>
          </a:p>
        </p:txBody>
      </p:sp>
      <p:sp>
        <p:nvSpPr>
          <p:cNvPr id="32" name="TextBox 31">
            <a:extLst>
              <a:ext uri="{FF2B5EF4-FFF2-40B4-BE49-F238E27FC236}">
                <a16:creationId xmlns:a16="http://schemas.microsoft.com/office/drawing/2014/main" xmlns="" id="{4DBFCA57-295C-4178-AB67-88C6DD87223B}"/>
              </a:ext>
            </a:extLst>
          </p:cNvPr>
          <p:cNvSpPr txBox="1"/>
          <p:nvPr/>
        </p:nvSpPr>
        <p:spPr>
          <a:xfrm>
            <a:off x="6501193" y="2906514"/>
            <a:ext cx="2124647" cy="2516073"/>
          </a:xfrm>
          <a:prstGeom prst="rect">
            <a:avLst/>
          </a:prstGeom>
          <a:noFill/>
        </p:spPr>
        <p:txBody>
          <a:bodyPr wrap="square" rtlCol="0">
            <a:spAutoFit/>
          </a:bodyPr>
          <a:lstStyle/>
          <a:p>
            <a:pPr marL="214313" indent="-214313">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Εγκαίνια νέου </a:t>
            </a:r>
            <a:r>
              <a:rPr lang="en-US" sz="1050" dirty="0" smtClean="0">
                <a:latin typeface="Century Gothic" panose="020B0502020202020204" pitchFamily="34" charset="0"/>
                <a:cs typeface="Segoe UI Semilight" panose="020B0402040204020203" pitchFamily="34" charset="0"/>
              </a:rPr>
              <a:t>campus 2.000 </a:t>
            </a:r>
            <a:r>
              <a:rPr lang="en-US" sz="1050" dirty="0">
                <a:latin typeface="Century Gothic" panose="020B0502020202020204" pitchFamily="34" charset="0"/>
                <a:cs typeface="Segoe UI Semilight" panose="020B0402040204020203" pitchFamily="34" charset="0"/>
              </a:rPr>
              <a:t>m² </a:t>
            </a:r>
            <a:r>
              <a:rPr lang="el-GR" sz="1050" dirty="0" smtClean="0">
                <a:latin typeface="Century Gothic" panose="020B0502020202020204" pitchFamily="34" charset="0"/>
                <a:cs typeface="Segoe UI Semilight" panose="020B0402040204020203" pitchFamily="34" charset="0"/>
              </a:rPr>
              <a:t>στο Μαρούσι.</a:t>
            </a:r>
          </a:p>
          <a:p>
            <a:endParaRPr lang="el-GR" sz="1050" dirty="0">
              <a:latin typeface="Century Gothic" panose="020B0502020202020204" pitchFamily="34" charset="0"/>
              <a:cs typeface="Segoe UI Semilight" panose="020B0402040204020203" pitchFamily="34" charset="0"/>
            </a:endParaRPr>
          </a:p>
          <a:p>
            <a:pPr marL="214313" indent="-214313">
              <a:buFont typeface="Wingdings" panose="05000000000000000000" pitchFamily="2" charset="2"/>
              <a:buChar char="v"/>
            </a:pPr>
            <a:r>
              <a:rPr lang="el-GR" sz="1050" dirty="0">
                <a:latin typeface="Century Gothic" panose="020B0502020202020204" pitchFamily="34" charset="0"/>
                <a:cs typeface="Segoe UI Semilight" panose="020B0402040204020203" pitchFamily="34" charset="0"/>
              </a:rPr>
              <a:t>Εγκαίνια </a:t>
            </a:r>
            <a:r>
              <a:rPr lang="en-US" sz="1050" dirty="0">
                <a:latin typeface="Century Gothic" panose="020B0502020202020204" pitchFamily="34" charset="0"/>
                <a:cs typeface="Segoe UI Semilight" panose="020B0402040204020203" pitchFamily="34" charset="0"/>
              </a:rPr>
              <a:t>campus</a:t>
            </a:r>
            <a:r>
              <a:rPr lang="el-GR" sz="1050" dirty="0">
                <a:latin typeface="Century Gothic" panose="020B0502020202020204" pitchFamily="34" charset="0"/>
                <a:cs typeface="Segoe UI Semilight" panose="020B0402040204020203" pitchFamily="34" charset="0"/>
              </a:rPr>
              <a:t> Θεσσαλονίκης, σε ιστορικό και πλήρως αναπαλαιωμένο κτίριο – στολίδι  στην καρδιά της πόλης (2.000</a:t>
            </a:r>
            <a:r>
              <a:rPr lang="en-US" sz="1050" dirty="0">
                <a:latin typeface="Century Gothic" panose="020B0502020202020204" pitchFamily="34" charset="0"/>
                <a:cs typeface="Segoe UI Semilight" panose="020B0402040204020203" pitchFamily="34" charset="0"/>
              </a:rPr>
              <a:t>m²)</a:t>
            </a:r>
          </a:p>
          <a:p>
            <a:pPr marL="214313" indent="-214313">
              <a:buFont typeface="Wingdings" panose="05000000000000000000" pitchFamily="2" charset="2"/>
              <a:buChar char="v"/>
            </a:pPr>
            <a:endParaRPr lang="en-US" sz="1050" dirty="0">
              <a:latin typeface="Century Gothic" panose="020B0502020202020204" pitchFamily="34" charset="0"/>
              <a:cs typeface="Segoe UI Semilight" panose="020B0402040204020203" pitchFamily="34" charset="0"/>
            </a:endParaRPr>
          </a:p>
          <a:p>
            <a:pPr marL="214313" indent="-214313">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Το Τμήμα Φυσικοθεραπείας       γίνεται Μέλος του       </a:t>
            </a:r>
            <a:r>
              <a:rPr lang="en-US" sz="1050" dirty="0" smtClean="0">
                <a:latin typeface="Century Gothic" panose="020B0502020202020204" pitchFamily="34" charset="0"/>
                <a:cs typeface="Segoe UI Semilight" panose="020B0402040204020203" pitchFamily="34" charset="0"/>
              </a:rPr>
              <a:t>ENPHE.</a:t>
            </a:r>
          </a:p>
          <a:p>
            <a:pPr marL="214313" indent="-214313">
              <a:buFont typeface="Wingdings" panose="05000000000000000000" pitchFamily="2" charset="2"/>
              <a:buChar char="v"/>
            </a:pPr>
            <a:endParaRPr lang="el-GR" sz="1050" dirty="0">
              <a:latin typeface="Century Gothic" panose="020B0502020202020204" pitchFamily="34" charset="0"/>
              <a:cs typeface="Segoe UI Semilight" panose="020B0402040204020203" pitchFamily="34" charset="0"/>
            </a:endParaRPr>
          </a:p>
        </p:txBody>
      </p:sp>
      <p:sp>
        <p:nvSpPr>
          <p:cNvPr id="33" name="Oval 69">
            <a:extLst>
              <a:ext uri="{FF2B5EF4-FFF2-40B4-BE49-F238E27FC236}">
                <a16:creationId xmlns:a16="http://schemas.microsoft.com/office/drawing/2014/main" xmlns="" id="{39CDA9A0-B614-4200-97DA-73DE202ED350}"/>
              </a:ext>
            </a:extLst>
          </p:cNvPr>
          <p:cNvSpPr/>
          <p:nvPr/>
        </p:nvSpPr>
        <p:spPr>
          <a:xfrm>
            <a:off x="5473889" y="2617186"/>
            <a:ext cx="224648" cy="240687"/>
          </a:xfrm>
          <a:prstGeom prst="ellipse">
            <a:avLst/>
          </a:prstGeom>
          <a:solidFill>
            <a:srgbClr val="C00000"/>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uk-UA" sz="2100" dirty="0">
              <a:solidFill>
                <a:schemeClr val="tx1"/>
              </a:solidFill>
              <a:latin typeface="Century Gothic" panose="020B0502020202020204" pitchFamily="34" charset="0"/>
            </a:endParaRPr>
          </a:p>
        </p:txBody>
      </p:sp>
      <p:sp>
        <p:nvSpPr>
          <p:cNvPr id="34" name="TextBox 33">
            <a:extLst>
              <a:ext uri="{FF2B5EF4-FFF2-40B4-BE49-F238E27FC236}">
                <a16:creationId xmlns:a16="http://schemas.microsoft.com/office/drawing/2014/main" xmlns="" id="{845D9C9D-E6E4-4A58-8A6B-77F1D2409A51}"/>
              </a:ext>
            </a:extLst>
          </p:cNvPr>
          <p:cNvSpPr txBox="1"/>
          <p:nvPr/>
        </p:nvSpPr>
        <p:spPr>
          <a:xfrm>
            <a:off x="4935708" y="2751222"/>
            <a:ext cx="1464536" cy="2516073"/>
          </a:xfrm>
          <a:prstGeom prst="rect">
            <a:avLst/>
          </a:prstGeom>
          <a:noFill/>
        </p:spPr>
        <p:txBody>
          <a:bodyPr wrap="square" rtlCol="0">
            <a:spAutoFit/>
          </a:bodyPr>
          <a:lstStyle/>
          <a:p>
            <a:endParaRPr lang="el-GR" sz="1050" dirty="0">
              <a:latin typeface="Century Gothic" panose="020B0502020202020204" pitchFamily="34" charset="0"/>
              <a:cs typeface="Segoe UI Semilight" panose="020B0402040204020203" pitchFamily="34" charset="0"/>
            </a:endParaRPr>
          </a:p>
          <a:p>
            <a:r>
              <a:rPr lang="el-GR" sz="1050" dirty="0">
                <a:latin typeface="Century Gothic" panose="020B0502020202020204" pitchFamily="34" charset="0"/>
                <a:cs typeface="Segoe UI Semilight" panose="020B0402040204020203" pitchFamily="34" charset="0"/>
              </a:rPr>
              <a:t>Συνεργασία με το</a:t>
            </a:r>
            <a:r>
              <a:rPr lang="en-US" sz="1050" dirty="0">
                <a:latin typeface="Century Gothic" panose="020B0502020202020204" pitchFamily="34" charset="0"/>
                <a:cs typeface="Segoe UI Semilight" panose="020B0402040204020203" pitchFamily="34" charset="0"/>
              </a:rPr>
              <a:t> UNIVERSITY OF EAST LONDON</a:t>
            </a:r>
            <a:r>
              <a:rPr lang="el-GR" sz="1050" dirty="0">
                <a:latin typeface="Century Gothic" panose="020B0502020202020204" pitchFamily="34" charset="0"/>
                <a:cs typeface="Segoe UI Semilight" panose="020B0402040204020203" pitchFamily="34" charset="0"/>
              </a:rPr>
              <a:t>. Εγκαινιάζεται η </a:t>
            </a:r>
            <a:r>
              <a:rPr lang="el-GR" sz="1050" dirty="0" smtClean="0">
                <a:latin typeface="Century Gothic" panose="020B0502020202020204" pitchFamily="34" charset="0"/>
                <a:cs typeface="Segoe UI Semilight" panose="020B0402040204020203" pitchFamily="34" charset="0"/>
              </a:rPr>
              <a:t>1</a:t>
            </a:r>
            <a:r>
              <a:rPr lang="el-GR" sz="1050" baseline="30000" dirty="0" smtClean="0">
                <a:latin typeface="Century Gothic" panose="020B0502020202020204" pitchFamily="34" charset="0"/>
                <a:cs typeface="Segoe UI Semilight" panose="020B0402040204020203" pitchFamily="34" charset="0"/>
              </a:rPr>
              <a:t>η</a:t>
            </a:r>
            <a:r>
              <a:rPr lang="el-GR" sz="1050" dirty="0" smtClean="0">
                <a:latin typeface="Century Gothic" panose="020B0502020202020204" pitchFamily="34" charset="0"/>
                <a:cs typeface="Segoe UI Semilight" panose="020B0402040204020203" pitchFamily="34" charset="0"/>
              </a:rPr>
              <a:t> ιδιωτική </a:t>
            </a:r>
            <a:r>
              <a:rPr lang="el-GR" sz="1050" dirty="0">
                <a:latin typeface="Century Gothic" panose="020B0502020202020204" pitchFamily="34" charset="0"/>
                <a:cs typeface="Segoe UI Semilight" panose="020B0402040204020203" pitchFamily="34" charset="0"/>
              </a:rPr>
              <a:t>Πολυτεχνική Σχολή στην </a:t>
            </a:r>
            <a:r>
              <a:rPr lang="el-GR" sz="1050" dirty="0" smtClean="0">
                <a:latin typeface="Century Gothic" panose="020B0502020202020204" pitchFamily="34" charset="0"/>
                <a:cs typeface="Segoe UI Semilight" panose="020B0402040204020203" pitchFamily="34" charset="0"/>
              </a:rPr>
              <a:t>Ελλάδα, </a:t>
            </a:r>
            <a:r>
              <a:rPr lang="el-GR" sz="1050" dirty="0">
                <a:latin typeface="Century Gothic" panose="020B0502020202020204" pitchFamily="34" charset="0"/>
                <a:cs typeface="Segoe UI Semilight" panose="020B0402040204020203" pitchFamily="34" charset="0"/>
              </a:rPr>
              <a:t>με προγράμματα σπουδών Αρχιτεκτονικής, Πολιτικών </a:t>
            </a:r>
            <a:r>
              <a:rPr lang="el-GR" sz="1050" dirty="0" smtClean="0">
                <a:latin typeface="Century Gothic" panose="020B0502020202020204" pitchFamily="34" charset="0"/>
                <a:cs typeface="Segoe UI Semilight" panose="020B0402040204020203" pitchFamily="34" charset="0"/>
              </a:rPr>
              <a:t>Μηχανικών, Ηλεκτρολόγων-Ηλεκτρονικών </a:t>
            </a:r>
            <a:r>
              <a:rPr lang="el-GR" sz="1050" dirty="0">
                <a:latin typeface="Century Gothic" panose="020B0502020202020204" pitchFamily="34" charset="0"/>
                <a:cs typeface="Segoe UI Semilight" panose="020B0402040204020203" pitchFamily="34" charset="0"/>
              </a:rPr>
              <a:t>Μηχανικών.</a:t>
            </a:r>
            <a:endParaRPr lang="en-US" sz="1050" dirty="0">
              <a:latin typeface="Century Gothic" panose="020B0502020202020204" pitchFamily="34" charset="0"/>
              <a:cs typeface="Segoe UI Semilight" panose="020B0402040204020203" pitchFamily="34" charset="0"/>
            </a:endParaRPr>
          </a:p>
        </p:txBody>
      </p:sp>
      <p:sp>
        <p:nvSpPr>
          <p:cNvPr id="36" name="TextBox 35">
            <a:extLst>
              <a:ext uri="{FF2B5EF4-FFF2-40B4-BE49-F238E27FC236}">
                <a16:creationId xmlns:a16="http://schemas.microsoft.com/office/drawing/2014/main" xmlns="" id="{A9DDCC44-3540-46DF-902B-48491F5F2F0B}"/>
              </a:ext>
            </a:extLst>
          </p:cNvPr>
          <p:cNvSpPr txBox="1"/>
          <p:nvPr/>
        </p:nvSpPr>
        <p:spPr>
          <a:xfrm>
            <a:off x="5126922" y="2191435"/>
            <a:ext cx="897815" cy="438582"/>
          </a:xfrm>
          <a:prstGeom prst="rect">
            <a:avLst/>
          </a:prstGeom>
          <a:noFill/>
        </p:spPr>
        <p:txBody>
          <a:bodyPr wrap="square" rtlCol="0">
            <a:spAutoFit/>
          </a:bodyPr>
          <a:lstStyle/>
          <a:p>
            <a:pPr algn="r"/>
            <a:r>
              <a:rPr lang="en-US" sz="2250" b="1" dirty="0" smtClean="0">
                <a:latin typeface="Century Gothic" panose="020B0502020202020204" pitchFamily="34" charset="0"/>
                <a:cs typeface="Segoe UI Semilight" panose="020B0402040204020203" pitchFamily="34" charset="0"/>
              </a:rPr>
              <a:t>2011</a:t>
            </a:r>
            <a:endParaRPr lang="uk-UA" sz="2250" b="1" dirty="0">
              <a:latin typeface="Century Gothic" panose="020B0502020202020204" pitchFamily="34" charset="0"/>
              <a:cs typeface="Segoe UI Semilight" panose="020B0402040204020203" pitchFamily="34" charset="0"/>
            </a:endParaRPr>
          </a:p>
        </p:txBody>
      </p:sp>
      <p:sp>
        <p:nvSpPr>
          <p:cNvPr id="45" name="Oval 69">
            <a:extLst>
              <a:ext uri="{FF2B5EF4-FFF2-40B4-BE49-F238E27FC236}">
                <a16:creationId xmlns:a16="http://schemas.microsoft.com/office/drawing/2014/main" xmlns="" id="{C5E1ABA1-54C2-4F9A-9A8B-A4CACD026B93}"/>
              </a:ext>
            </a:extLst>
          </p:cNvPr>
          <p:cNvSpPr/>
          <p:nvPr/>
        </p:nvSpPr>
        <p:spPr>
          <a:xfrm>
            <a:off x="4038020" y="2598511"/>
            <a:ext cx="226814" cy="240687"/>
          </a:xfrm>
          <a:prstGeom prst="ellipse">
            <a:avLst/>
          </a:prstGeom>
          <a:solidFill>
            <a:srgbClr val="C00000"/>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uk-UA" sz="2100" dirty="0">
              <a:solidFill>
                <a:schemeClr val="tx1"/>
              </a:solidFill>
              <a:latin typeface="Century Gothic" panose="020B0502020202020204" pitchFamily="34" charset="0"/>
            </a:endParaRPr>
          </a:p>
        </p:txBody>
      </p:sp>
      <p:sp>
        <p:nvSpPr>
          <p:cNvPr id="46" name="TextBox 45">
            <a:extLst>
              <a:ext uri="{FF2B5EF4-FFF2-40B4-BE49-F238E27FC236}">
                <a16:creationId xmlns:a16="http://schemas.microsoft.com/office/drawing/2014/main" xmlns="" id="{92BDBACC-089B-4FB5-8332-F5F666085114}"/>
              </a:ext>
            </a:extLst>
          </p:cNvPr>
          <p:cNvSpPr txBox="1"/>
          <p:nvPr/>
        </p:nvSpPr>
        <p:spPr>
          <a:xfrm>
            <a:off x="3722206" y="2814457"/>
            <a:ext cx="841364" cy="438582"/>
          </a:xfrm>
          <a:prstGeom prst="rect">
            <a:avLst/>
          </a:prstGeom>
          <a:noFill/>
        </p:spPr>
        <p:txBody>
          <a:bodyPr wrap="square" rtlCol="0">
            <a:spAutoFit/>
          </a:bodyPr>
          <a:lstStyle/>
          <a:p>
            <a:pPr algn="r"/>
            <a:r>
              <a:rPr lang="en-US" sz="2250" b="1" dirty="0" smtClean="0">
                <a:latin typeface="Century Gothic" panose="020B0502020202020204" pitchFamily="34" charset="0"/>
                <a:cs typeface="Segoe UI Semilight" panose="020B0402040204020203" pitchFamily="34" charset="0"/>
              </a:rPr>
              <a:t>2004</a:t>
            </a:r>
            <a:endParaRPr lang="uk-UA" sz="2250" b="1" dirty="0">
              <a:latin typeface="Century Gothic" panose="020B0502020202020204" pitchFamily="34" charset="0"/>
              <a:cs typeface="Segoe UI Semilight" panose="020B0402040204020203" pitchFamily="34" charset="0"/>
            </a:endParaRPr>
          </a:p>
        </p:txBody>
      </p:sp>
      <p:sp>
        <p:nvSpPr>
          <p:cNvPr id="47" name="TextBox 46">
            <a:extLst>
              <a:ext uri="{FF2B5EF4-FFF2-40B4-BE49-F238E27FC236}">
                <a16:creationId xmlns:a16="http://schemas.microsoft.com/office/drawing/2014/main" xmlns="" id="{0527C360-3BDE-4EF2-9813-512942CF921B}"/>
              </a:ext>
            </a:extLst>
          </p:cNvPr>
          <p:cNvSpPr txBox="1"/>
          <p:nvPr/>
        </p:nvSpPr>
        <p:spPr>
          <a:xfrm>
            <a:off x="3605821" y="1615836"/>
            <a:ext cx="1159558" cy="900246"/>
          </a:xfrm>
          <a:prstGeom prst="rect">
            <a:avLst/>
          </a:prstGeom>
          <a:noFill/>
        </p:spPr>
        <p:txBody>
          <a:bodyPr wrap="square" rtlCol="0">
            <a:spAutoFit/>
          </a:bodyPr>
          <a:lstStyle/>
          <a:p>
            <a:r>
              <a:rPr lang="el-GR" sz="1050" dirty="0">
                <a:latin typeface="Century Gothic" panose="020B0502020202020204" pitchFamily="34" charset="0"/>
                <a:cs typeface="Segoe UI Semilight" panose="020B0402040204020203" pitchFamily="34" charset="0"/>
              </a:rPr>
              <a:t>Νέες ιδιόκτητες κτιριακές εγκαταστάσεις (</a:t>
            </a:r>
            <a:r>
              <a:rPr lang="en-US" sz="1050" dirty="0">
                <a:latin typeface="Century Gothic" panose="020B0502020202020204" pitchFamily="34" charset="0"/>
                <a:cs typeface="Segoe UI Semilight" panose="020B0402040204020203" pitchFamily="34" charset="0"/>
              </a:rPr>
              <a:t>7,000m²</a:t>
            </a:r>
            <a:r>
              <a:rPr lang="el-GR" sz="1050" dirty="0">
                <a:latin typeface="Century Gothic" panose="020B0502020202020204" pitchFamily="34" charset="0"/>
                <a:cs typeface="Segoe UI Semilight" panose="020B0402040204020203" pitchFamily="34" charset="0"/>
              </a:rPr>
              <a:t>) στο Μαρούσι</a:t>
            </a:r>
          </a:p>
        </p:txBody>
      </p:sp>
      <p:sp>
        <p:nvSpPr>
          <p:cNvPr id="48" name="Oval 69">
            <a:extLst>
              <a:ext uri="{FF2B5EF4-FFF2-40B4-BE49-F238E27FC236}">
                <a16:creationId xmlns:a16="http://schemas.microsoft.com/office/drawing/2014/main" xmlns="" id="{95B61E9F-CC1B-4EBE-AE44-F3EF75780457}"/>
              </a:ext>
            </a:extLst>
          </p:cNvPr>
          <p:cNvSpPr/>
          <p:nvPr/>
        </p:nvSpPr>
        <p:spPr>
          <a:xfrm>
            <a:off x="2665324" y="2604123"/>
            <a:ext cx="247445" cy="263156"/>
          </a:xfrm>
          <a:prstGeom prst="ellipse">
            <a:avLst/>
          </a:prstGeom>
          <a:solidFill>
            <a:srgbClr val="C00000"/>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uk-UA" sz="2100" dirty="0">
              <a:solidFill>
                <a:schemeClr val="tx1"/>
              </a:solidFill>
              <a:latin typeface="Century Gothic" panose="020B0502020202020204" pitchFamily="34" charset="0"/>
            </a:endParaRPr>
          </a:p>
        </p:txBody>
      </p:sp>
      <p:sp>
        <p:nvSpPr>
          <p:cNvPr id="49" name="TextBox 48">
            <a:extLst>
              <a:ext uri="{FF2B5EF4-FFF2-40B4-BE49-F238E27FC236}">
                <a16:creationId xmlns:a16="http://schemas.microsoft.com/office/drawing/2014/main" xmlns="" id="{8B03AAB4-1FB8-435F-BA48-F2816C2F0DC1}"/>
              </a:ext>
            </a:extLst>
          </p:cNvPr>
          <p:cNvSpPr txBox="1"/>
          <p:nvPr/>
        </p:nvSpPr>
        <p:spPr>
          <a:xfrm>
            <a:off x="2256877" y="2220288"/>
            <a:ext cx="908422" cy="438582"/>
          </a:xfrm>
          <a:prstGeom prst="rect">
            <a:avLst/>
          </a:prstGeom>
          <a:noFill/>
        </p:spPr>
        <p:txBody>
          <a:bodyPr wrap="square" rtlCol="0">
            <a:spAutoFit/>
          </a:bodyPr>
          <a:lstStyle/>
          <a:p>
            <a:pPr algn="r"/>
            <a:r>
              <a:rPr lang="el-GR" sz="2250" b="1" dirty="0" smtClean="0">
                <a:latin typeface="Century Gothic" panose="020B0502020202020204" pitchFamily="34" charset="0"/>
                <a:cs typeface="Segoe UI Semilight" panose="020B0402040204020203" pitchFamily="34" charset="0"/>
              </a:rPr>
              <a:t>19</a:t>
            </a:r>
            <a:r>
              <a:rPr lang="en-US" sz="2250" b="1" dirty="0" smtClean="0">
                <a:latin typeface="Century Gothic" panose="020B0502020202020204" pitchFamily="34" charset="0"/>
                <a:cs typeface="Segoe UI Semilight" panose="020B0402040204020203" pitchFamily="34" charset="0"/>
              </a:rPr>
              <a:t>97</a:t>
            </a:r>
            <a:endParaRPr lang="uk-UA" sz="2250" b="1" dirty="0">
              <a:latin typeface="Century Gothic" panose="020B0502020202020204" pitchFamily="34" charset="0"/>
              <a:cs typeface="Segoe UI Semilight" panose="020B0402040204020203" pitchFamily="34" charset="0"/>
            </a:endParaRPr>
          </a:p>
        </p:txBody>
      </p:sp>
      <p:sp>
        <p:nvSpPr>
          <p:cNvPr id="50" name="TextBox 49">
            <a:extLst>
              <a:ext uri="{FF2B5EF4-FFF2-40B4-BE49-F238E27FC236}">
                <a16:creationId xmlns:a16="http://schemas.microsoft.com/office/drawing/2014/main" xmlns="" id="{5806BAF6-7930-4C43-932A-8B95F22795B1}"/>
              </a:ext>
            </a:extLst>
          </p:cNvPr>
          <p:cNvSpPr txBox="1"/>
          <p:nvPr/>
        </p:nvSpPr>
        <p:spPr>
          <a:xfrm>
            <a:off x="2237110" y="2902573"/>
            <a:ext cx="1485095" cy="1708160"/>
          </a:xfrm>
          <a:prstGeom prst="rect">
            <a:avLst/>
          </a:prstGeom>
          <a:noFill/>
        </p:spPr>
        <p:txBody>
          <a:bodyPr wrap="square" rtlCol="0">
            <a:spAutoFit/>
          </a:bodyPr>
          <a:lstStyle/>
          <a:p>
            <a:r>
              <a:rPr lang="el-GR" sz="1050" dirty="0">
                <a:latin typeface="Century Gothic" panose="020B0502020202020204" pitchFamily="34" charset="0"/>
                <a:cs typeface="Segoe UI Semilight" panose="020B0402040204020203" pitchFamily="34" charset="0"/>
              </a:rPr>
              <a:t>Το πρώτο και μοναδικό πρόγραμμα σπουδών Λογοθεραπείας στην Ελλάδα, σε συνεργασία με το </a:t>
            </a:r>
            <a:r>
              <a:rPr lang="en-US" sz="1050" dirty="0">
                <a:latin typeface="Century Gothic" panose="020B0502020202020204" pitchFamily="34" charset="0"/>
                <a:cs typeface="Segoe UI Semilight" panose="020B0402040204020203" pitchFamily="34" charset="0"/>
              </a:rPr>
              <a:t>QUEEN MARGARET UNIVERSITY</a:t>
            </a:r>
            <a:r>
              <a:rPr lang="el-GR" sz="1050" dirty="0">
                <a:latin typeface="Century Gothic" panose="020B0502020202020204" pitchFamily="34" charset="0"/>
                <a:cs typeface="Segoe UI Semilight" panose="020B0402040204020203" pitchFamily="34" charset="0"/>
              </a:rPr>
              <a:t> στο Εδιμβούργο </a:t>
            </a:r>
          </a:p>
        </p:txBody>
      </p:sp>
      <p:sp>
        <p:nvSpPr>
          <p:cNvPr id="21" name="Oval 69">
            <a:extLst>
              <a:ext uri="{FF2B5EF4-FFF2-40B4-BE49-F238E27FC236}">
                <a16:creationId xmlns:a16="http://schemas.microsoft.com/office/drawing/2014/main" xmlns="" id="{D2689144-0676-4CF9-B81F-B6B518B2F8DE}"/>
              </a:ext>
            </a:extLst>
          </p:cNvPr>
          <p:cNvSpPr/>
          <p:nvPr/>
        </p:nvSpPr>
        <p:spPr>
          <a:xfrm>
            <a:off x="1555059" y="2585595"/>
            <a:ext cx="247445" cy="263156"/>
          </a:xfrm>
          <a:prstGeom prst="ellipse">
            <a:avLst/>
          </a:prstGeom>
          <a:solidFill>
            <a:srgbClr val="C00000"/>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uk-UA" sz="2100" dirty="0">
              <a:solidFill>
                <a:schemeClr val="tx1"/>
              </a:solidFill>
              <a:latin typeface="Century Gothic" panose="020B0502020202020204" pitchFamily="34" charset="0"/>
            </a:endParaRPr>
          </a:p>
        </p:txBody>
      </p:sp>
      <p:sp>
        <p:nvSpPr>
          <p:cNvPr id="22" name="TextBox 21">
            <a:extLst>
              <a:ext uri="{FF2B5EF4-FFF2-40B4-BE49-F238E27FC236}">
                <a16:creationId xmlns:a16="http://schemas.microsoft.com/office/drawing/2014/main" xmlns="" id="{DC1A6B06-B6DC-4A9F-9EE4-13DA223A4619}"/>
              </a:ext>
            </a:extLst>
          </p:cNvPr>
          <p:cNvSpPr txBox="1"/>
          <p:nvPr/>
        </p:nvSpPr>
        <p:spPr>
          <a:xfrm>
            <a:off x="1254639" y="2837356"/>
            <a:ext cx="878420" cy="438582"/>
          </a:xfrm>
          <a:prstGeom prst="rect">
            <a:avLst/>
          </a:prstGeom>
          <a:noFill/>
        </p:spPr>
        <p:txBody>
          <a:bodyPr wrap="square" rtlCol="0">
            <a:spAutoFit/>
          </a:bodyPr>
          <a:lstStyle/>
          <a:p>
            <a:pPr algn="ctr"/>
            <a:r>
              <a:rPr lang="el-GR" sz="2250" b="1" dirty="0" smtClean="0">
                <a:latin typeface="Century Gothic" panose="020B0502020202020204" pitchFamily="34" charset="0"/>
                <a:cs typeface="Segoe UI Semilight" panose="020B0402040204020203" pitchFamily="34" charset="0"/>
              </a:rPr>
              <a:t>19</a:t>
            </a:r>
            <a:r>
              <a:rPr lang="en-US" sz="2250" b="1" dirty="0" smtClean="0">
                <a:latin typeface="Century Gothic" panose="020B0502020202020204" pitchFamily="34" charset="0"/>
                <a:cs typeface="Segoe UI Semilight" panose="020B0402040204020203" pitchFamily="34" charset="0"/>
              </a:rPr>
              <a:t>90</a:t>
            </a:r>
            <a:endParaRPr lang="uk-UA" sz="2250" b="1" dirty="0">
              <a:latin typeface="Century Gothic" panose="020B0502020202020204" pitchFamily="34" charset="0"/>
              <a:cs typeface="Segoe UI Semilight" panose="020B0402040204020203" pitchFamily="34" charset="0"/>
            </a:endParaRPr>
          </a:p>
        </p:txBody>
      </p:sp>
      <p:sp>
        <p:nvSpPr>
          <p:cNvPr id="23" name="TextBox 22">
            <a:extLst>
              <a:ext uri="{FF2B5EF4-FFF2-40B4-BE49-F238E27FC236}">
                <a16:creationId xmlns:a16="http://schemas.microsoft.com/office/drawing/2014/main" xmlns="" id="{6E0E31BF-A663-492C-9DA4-F5A45986A4E3}"/>
              </a:ext>
            </a:extLst>
          </p:cNvPr>
          <p:cNvSpPr txBox="1"/>
          <p:nvPr/>
        </p:nvSpPr>
        <p:spPr>
          <a:xfrm>
            <a:off x="1227523" y="1793835"/>
            <a:ext cx="1132413" cy="738664"/>
          </a:xfrm>
          <a:prstGeom prst="rect">
            <a:avLst/>
          </a:prstGeom>
          <a:noFill/>
        </p:spPr>
        <p:txBody>
          <a:bodyPr wrap="square" rtlCol="0">
            <a:spAutoFit/>
          </a:bodyPr>
          <a:lstStyle/>
          <a:p>
            <a:r>
              <a:rPr lang="el-GR" sz="1050" dirty="0">
                <a:latin typeface="Century Gothic" panose="020B0502020202020204" pitchFamily="34" charset="0"/>
                <a:cs typeface="Segoe UI Semilight" panose="020B0402040204020203" pitchFamily="34" charset="0"/>
              </a:rPr>
              <a:t>Πρώτες συνεργασίες με Βρετανικά Πανεπιστήμια</a:t>
            </a:r>
          </a:p>
        </p:txBody>
      </p:sp>
      <p:sp>
        <p:nvSpPr>
          <p:cNvPr id="24" name="TextBox 23">
            <a:extLst>
              <a:ext uri="{FF2B5EF4-FFF2-40B4-BE49-F238E27FC236}">
                <a16:creationId xmlns:a16="http://schemas.microsoft.com/office/drawing/2014/main" xmlns="" id="{CE927903-41FC-485D-9075-BA54ECE1A155}"/>
              </a:ext>
            </a:extLst>
          </p:cNvPr>
          <p:cNvSpPr txBox="1"/>
          <p:nvPr/>
        </p:nvSpPr>
        <p:spPr>
          <a:xfrm>
            <a:off x="179525" y="2888758"/>
            <a:ext cx="1217190" cy="577081"/>
          </a:xfrm>
          <a:prstGeom prst="rect">
            <a:avLst/>
          </a:prstGeom>
          <a:noFill/>
        </p:spPr>
        <p:txBody>
          <a:bodyPr wrap="square" rtlCol="0">
            <a:spAutoFit/>
          </a:bodyPr>
          <a:lstStyle/>
          <a:p>
            <a:r>
              <a:rPr lang="el-GR" sz="1050" dirty="0" smtClean="0">
                <a:latin typeface="Century Gothic" panose="020B0502020202020204" pitchFamily="34" charset="0"/>
                <a:cs typeface="Segoe UI Semilight" panose="020B0402040204020203" pitchFamily="34" charset="0"/>
              </a:rPr>
              <a:t>Ίδρυση Μητροπολιτικού Κολλεγίου</a:t>
            </a:r>
            <a:endParaRPr lang="el-GR" sz="1050" dirty="0">
              <a:latin typeface="Century Gothic" panose="020B0502020202020204" pitchFamily="34" charset="0"/>
              <a:cs typeface="Segoe UI Semilight" panose="020B0402040204020203" pitchFamily="34" charset="0"/>
            </a:endParaRPr>
          </a:p>
        </p:txBody>
      </p:sp>
      <p:sp>
        <p:nvSpPr>
          <p:cNvPr id="25" name="Oval 69">
            <a:extLst>
              <a:ext uri="{FF2B5EF4-FFF2-40B4-BE49-F238E27FC236}">
                <a16:creationId xmlns:a16="http://schemas.microsoft.com/office/drawing/2014/main" xmlns="" id="{CAE042A0-E190-4CB3-A996-A8FCBB72AAF4}"/>
              </a:ext>
            </a:extLst>
          </p:cNvPr>
          <p:cNvSpPr/>
          <p:nvPr/>
        </p:nvSpPr>
        <p:spPr>
          <a:xfrm>
            <a:off x="427912" y="2602718"/>
            <a:ext cx="247445" cy="263156"/>
          </a:xfrm>
          <a:prstGeom prst="ellipse">
            <a:avLst/>
          </a:prstGeom>
          <a:solidFill>
            <a:srgbClr val="C00000"/>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uk-UA" sz="2100" dirty="0">
              <a:solidFill>
                <a:schemeClr val="tx1"/>
              </a:solidFill>
              <a:latin typeface="Century Gothic" panose="020B0502020202020204" pitchFamily="34" charset="0"/>
            </a:endParaRPr>
          </a:p>
        </p:txBody>
      </p:sp>
      <p:sp>
        <p:nvSpPr>
          <p:cNvPr id="27" name="TextBox 26">
            <a:extLst>
              <a:ext uri="{FF2B5EF4-FFF2-40B4-BE49-F238E27FC236}">
                <a16:creationId xmlns:a16="http://schemas.microsoft.com/office/drawing/2014/main" xmlns="" id="{D4B18E5A-AEFB-43AA-B058-BAC00F2E0FC1}"/>
              </a:ext>
            </a:extLst>
          </p:cNvPr>
          <p:cNvSpPr txBox="1"/>
          <p:nvPr/>
        </p:nvSpPr>
        <p:spPr>
          <a:xfrm>
            <a:off x="51333" y="2215954"/>
            <a:ext cx="1008870" cy="438582"/>
          </a:xfrm>
          <a:prstGeom prst="rect">
            <a:avLst/>
          </a:prstGeom>
          <a:noFill/>
        </p:spPr>
        <p:txBody>
          <a:bodyPr wrap="square" rtlCol="0">
            <a:spAutoFit/>
          </a:bodyPr>
          <a:lstStyle/>
          <a:p>
            <a:pPr algn="ctr"/>
            <a:r>
              <a:rPr lang="el-GR" sz="2250" b="1" dirty="0" smtClean="0">
                <a:latin typeface="Century Gothic" panose="020B0502020202020204" pitchFamily="34" charset="0"/>
                <a:cs typeface="Segoe UI Semilight" panose="020B0402040204020203" pitchFamily="34" charset="0"/>
              </a:rPr>
              <a:t>19</a:t>
            </a:r>
            <a:r>
              <a:rPr lang="en-US" sz="2250" b="1" dirty="0" smtClean="0">
                <a:latin typeface="Century Gothic" panose="020B0502020202020204" pitchFamily="34" charset="0"/>
                <a:cs typeface="Segoe UI Semilight" panose="020B0402040204020203" pitchFamily="34" charset="0"/>
              </a:rPr>
              <a:t>8</a:t>
            </a:r>
            <a:r>
              <a:rPr lang="el-GR" sz="2250" b="1" dirty="0" smtClean="0">
                <a:latin typeface="Century Gothic" panose="020B0502020202020204" pitchFamily="34" charset="0"/>
                <a:cs typeface="Segoe UI Semilight" panose="020B0402040204020203" pitchFamily="34" charset="0"/>
              </a:rPr>
              <a:t>2</a:t>
            </a:r>
            <a:endParaRPr lang="uk-UA" sz="2250" b="1" dirty="0">
              <a:latin typeface="Century Gothic" panose="020B0502020202020204" pitchFamily="34" charset="0"/>
              <a:cs typeface="Segoe UI Semilight" panose="020B0402040204020203" pitchFamily="34" charset="0"/>
            </a:endParaRPr>
          </a:p>
        </p:txBody>
      </p:sp>
      <p:sp>
        <p:nvSpPr>
          <p:cNvPr id="29" name="Double Bracket 28"/>
          <p:cNvSpPr/>
          <p:nvPr/>
        </p:nvSpPr>
        <p:spPr>
          <a:xfrm>
            <a:off x="111642" y="1177301"/>
            <a:ext cx="8827682" cy="4245286"/>
          </a:xfrm>
          <a:prstGeom prst="bracketPair">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l-GR" sz="1350">
              <a:latin typeface="Century Gothic" panose="020B0502020202020204" pitchFamily="34" charset="0"/>
            </a:endParaRPr>
          </a:p>
        </p:txBody>
      </p:sp>
      <p:grpSp>
        <p:nvGrpSpPr>
          <p:cNvPr id="31" name="Group 30"/>
          <p:cNvGrpSpPr/>
          <p:nvPr/>
        </p:nvGrpSpPr>
        <p:grpSpPr>
          <a:xfrm>
            <a:off x="0" y="0"/>
            <a:ext cx="9144000" cy="770562"/>
            <a:chOff x="0" y="0"/>
            <a:chExt cx="9144000" cy="770562"/>
          </a:xfrm>
        </p:grpSpPr>
        <p:sp>
          <p:nvSpPr>
            <p:cNvPr id="35" name="Rectangle 34"/>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7" name="Isosceles Triangle 36"/>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sp>
        <p:nvSpPr>
          <p:cNvPr id="38" name="Title 1"/>
          <p:cNvSpPr txBox="1">
            <a:spLocks noChangeArrowheads="1"/>
          </p:cNvSpPr>
          <p:nvPr/>
        </p:nvSpPr>
        <p:spPr bwMode="auto">
          <a:xfrm>
            <a:off x="766122" y="190981"/>
            <a:ext cx="7429730" cy="395288"/>
          </a:xfrm>
          <a:prstGeom prst="rect">
            <a:avLst/>
          </a:prstGeom>
          <a:noFill/>
          <a:ln w="9525">
            <a:noFill/>
            <a:miter lim="800000"/>
            <a:headEnd/>
            <a:tailEnd/>
          </a:ln>
        </p:spPr>
        <p:txBody>
          <a:bodyPr anchor="ctr"/>
          <a:lstStyle/>
          <a:p>
            <a:pPr algn="ctr">
              <a:defRPr/>
            </a:pPr>
            <a:r>
              <a:rPr lang="el-GR" altLang="zh-HK" sz="2800" dirty="0">
                <a:solidFill>
                  <a:schemeClr val="bg1"/>
                </a:solidFill>
                <a:latin typeface="Century Gothic" pitchFamily="34" charset="0"/>
                <a:ea typeface="新細明體" charset="-120"/>
                <a:cs typeface="Arial" charset="0"/>
              </a:rPr>
              <a:t>ΠΟΙΟΙ </a:t>
            </a:r>
            <a:r>
              <a:rPr lang="el-GR" altLang="zh-HK" sz="2800" dirty="0" smtClean="0">
                <a:solidFill>
                  <a:schemeClr val="bg1"/>
                </a:solidFill>
                <a:latin typeface="Century Gothic" pitchFamily="34" charset="0"/>
                <a:ea typeface="新細明體" charset="-120"/>
                <a:cs typeface="Arial" charset="0"/>
              </a:rPr>
              <a:t>ΕΙΜΑΣΤΕ</a:t>
            </a:r>
            <a:r>
              <a:rPr lang="en-US" altLang="zh-HK" sz="2800" dirty="0" smtClean="0">
                <a:solidFill>
                  <a:schemeClr val="bg1"/>
                </a:solidFill>
                <a:latin typeface="Century Gothic" panose="020B0502020202020204" pitchFamily="34" charset="0"/>
                <a:ea typeface="新細明體" charset="-120"/>
                <a:cs typeface="Arial" charset="0"/>
              </a:rPr>
              <a:t>: </a:t>
            </a:r>
            <a:r>
              <a:rPr lang="el-GR" altLang="zh-HK" sz="2800" dirty="0" smtClean="0">
                <a:solidFill>
                  <a:schemeClr val="bg1"/>
                </a:solidFill>
                <a:latin typeface="Century Gothic" panose="020B0502020202020204" pitchFamily="34" charset="0"/>
                <a:ea typeface="新細明體" charset="-120"/>
                <a:cs typeface="Arial" charset="0"/>
              </a:rPr>
              <a:t>ΗΜΕΡΟΜΗΝΙΕΣ-ΣΤΑΘΜΟΙ</a:t>
            </a:r>
            <a:endParaRPr lang="en-US" altLang="zh-HK" sz="2800" dirty="0">
              <a:solidFill>
                <a:schemeClr val="bg1"/>
              </a:solidFill>
              <a:latin typeface="Century Gothic" pitchFamily="34" charset="0"/>
              <a:ea typeface="新細明體" charset="-120"/>
              <a:cs typeface="Arial" charset="0"/>
            </a:endParaRPr>
          </a:p>
        </p:txBody>
      </p:sp>
      <p:pic>
        <p:nvPicPr>
          <p:cNvPr id="28" name="Picture 27" descr="logoamcgreek-final.jpg"/>
          <p:cNvPicPr>
            <a:picLocks noChangeAspect="1"/>
          </p:cNvPicPr>
          <p:nvPr/>
        </p:nvPicPr>
        <p:blipFill>
          <a:blip r:embed="rId2"/>
          <a:stretch>
            <a:fillRect/>
          </a:stretch>
        </p:blipFill>
        <p:spPr>
          <a:xfrm>
            <a:off x="45023" y="6296820"/>
            <a:ext cx="1722132" cy="520084"/>
          </a:xfrm>
          <a:prstGeom prst="rect">
            <a:avLst/>
          </a:prstGeom>
        </p:spPr>
      </p:pic>
    </p:spTree>
    <p:extLst>
      <p:ext uri="{BB962C8B-B14F-4D97-AF65-F5344CB8AC3E}">
        <p14:creationId xmlns:p14="http://schemas.microsoft.com/office/powerpoint/2010/main" val="3175912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Ευθεία γραμμή σύνδεσης 18">
            <a:extLst>
              <a:ext uri="{FF2B5EF4-FFF2-40B4-BE49-F238E27FC236}">
                <a16:creationId xmlns:a16="http://schemas.microsoft.com/office/drawing/2014/main" xmlns="" id="{51B5A775-1C71-49AE-BE0F-F26FDCA69BD2}"/>
              </a:ext>
            </a:extLst>
          </p:cNvPr>
          <p:cNvCxnSpPr>
            <a:cxnSpLocks/>
          </p:cNvCxnSpPr>
          <p:nvPr/>
        </p:nvCxnSpPr>
        <p:spPr>
          <a:xfrm flipH="1">
            <a:off x="183413" y="2251913"/>
            <a:ext cx="8692116" cy="31898"/>
          </a:xfrm>
          <a:prstGeom prst="line">
            <a:avLst/>
          </a:prstGeom>
        </p:spPr>
        <p:style>
          <a:lnRef idx="3">
            <a:schemeClr val="dk1"/>
          </a:lnRef>
          <a:fillRef idx="0">
            <a:schemeClr val="dk1"/>
          </a:fillRef>
          <a:effectRef idx="2">
            <a:schemeClr val="dk1"/>
          </a:effectRef>
          <a:fontRef idx="minor">
            <a:schemeClr val="tx1"/>
          </a:fontRef>
        </p:style>
      </p:cxnSp>
      <p:sp>
        <p:nvSpPr>
          <p:cNvPr id="33" name="Oval 69">
            <a:extLst>
              <a:ext uri="{FF2B5EF4-FFF2-40B4-BE49-F238E27FC236}">
                <a16:creationId xmlns:a16="http://schemas.microsoft.com/office/drawing/2014/main" xmlns="" id="{39CDA9A0-B614-4200-97DA-73DE202ED350}"/>
              </a:ext>
            </a:extLst>
          </p:cNvPr>
          <p:cNvSpPr/>
          <p:nvPr/>
        </p:nvSpPr>
        <p:spPr>
          <a:xfrm>
            <a:off x="6740421" y="2121656"/>
            <a:ext cx="247445" cy="263156"/>
          </a:xfrm>
          <a:prstGeom prst="ellipse">
            <a:avLst/>
          </a:prstGeom>
          <a:solidFill>
            <a:srgbClr val="C00000"/>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uk-UA" sz="2100" dirty="0">
              <a:solidFill>
                <a:schemeClr val="tx1"/>
              </a:solidFill>
              <a:latin typeface="Century Gothic" panose="020B0502020202020204" pitchFamily="34" charset="0"/>
            </a:endParaRPr>
          </a:p>
        </p:txBody>
      </p:sp>
      <p:sp>
        <p:nvSpPr>
          <p:cNvPr id="34" name="TextBox 33">
            <a:extLst>
              <a:ext uri="{FF2B5EF4-FFF2-40B4-BE49-F238E27FC236}">
                <a16:creationId xmlns:a16="http://schemas.microsoft.com/office/drawing/2014/main" xmlns="" id="{845D9C9D-E6E4-4A58-8A6B-77F1D2409A51}"/>
              </a:ext>
            </a:extLst>
          </p:cNvPr>
          <p:cNvSpPr txBox="1"/>
          <p:nvPr/>
        </p:nvSpPr>
        <p:spPr>
          <a:xfrm>
            <a:off x="5435600" y="2484204"/>
            <a:ext cx="2930239" cy="2839239"/>
          </a:xfrm>
          <a:prstGeom prst="rect">
            <a:avLst/>
          </a:prstGeom>
          <a:noFill/>
        </p:spPr>
        <p:txBody>
          <a:bodyPr wrap="square" rtlCol="0">
            <a:spAutoFit/>
          </a:bodyPr>
          <a:lstStyle/>
          <a:p>
            <a:pPr marL="171450" indent="-171450">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Νέο κτίριο (</a:t>
            </a:r>
            <a:r>
              <a:rPr lang="en-US" sz="1050" dirty="0" smtClean="0">
                <a:latin typeface="Century Gothic" panose="020B0502020202020204" pitchFamily="34" charset="0"/>
                <a:cs typeface="Segoe UI Semilight" panose="020B0402040204020203" pitchFamily="34" charset="0"/>
              </a:rPr>
              <a:t>Downtown Campus</a:t>
            </a:r>
            <a:r>
              <a:rPr lang="el-GR" sz="1050" dirty="0" smtClean="0">
                <a:latin typeface="Century Gothic" panose="020B0502020202020204" pitchFamily="34" charset="0"/>
                <a:cs typeface="Segoe UI Semilight" panose="020B0402040204020203" pitchFamily="34" charset="0"/>
              </a:rPr>
              <a:t>) στο κέντρο της Αθήνας</a:t>
            </a:r>
          </a:p>
          <a:p>
            <a:endParaRPr lang="en-US" sz="1050" dirty="0">
              <a:latin typeface="Century Gothic" panose="020B0502020202020204" pitchFamily="34" charset="0"/>
              <a:cs typeface="Segoe UI Semilight" panose="020B0402040204020203" pitchFamily="34" charset="0"/>
            </a:endParaRPr>
          </a:p>
          <a:p>
            <a:pPr marL="171450" indent="-171450">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Συνεργασία με το παγκοσμίου φήμης </a:t>
            </a:r>
            <a:r>
              <a:rPr lang="en-US" sz="1050" dirty="0" smtClean="0">
                <a:latin typeface="Century Gothic" panose="020B0502020202020204" pitchFamily="34" charset="0"/>
                <a:cs typeface="Segoe UI Semilight" panose="020B0402040204020203" pitchFamily="34" charset="0"/>
              </a:rPr>
              <a:t>University </a:t>
            </a:r>
            <a:r>
              <a:rPr lang="en-US" sz="1050" dirty="0">
                <a:latin typeface="Century Gothic" panose="020B0502020202020204" pitchFamily="34" charset="0"/>
                <a:cs typeface="Segoe UI Semilight" panose="020B0402040204020203" pitchFamily="34" charset="0"/>
              </a:rPr>
              <a:t>of London [International Programmes</a:t>
            </a:r>
            <a:r>
              <a:rPr lang="en-US" sz="1050" dirty="0" smtClean="0">
                <a:latin typeface="Century Gothic" panose="020B0502020202020204" pitchFamily="34" charset="0"/>
                <a:cs typeface="Segoe UI Semilight" panose="020B0402040204020203" pitchFamily="34" charset="0"/>
              </a:rPr>
              <a:t>]</a:t>
            </a:r>
          </a:p>
          <a:p>
            <a:endParaRPr lang="en-US" sz="1050" dirty="0">
              <a:latin typeface="Century Gothic" panose="020B0502020202020204" pitchFamily="34" charset="0"/>
              <a:cs typeface="Segoe UI Semilight" panose="020B0402040204020203" pitchFamily="34" charset="0"/>
            </a:endParaRPr>
          </a:p>
          <a:p>
            <a:pPr marL="171450" indent="-171450">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Συνεργασία με το </a:t>
            </a:r>
            <a:r>
              <a:rPr lang="en-US" sz="1050" dirty="0" smtClean="0">
                <a:latin typeface="Century Gothic" panose="020B0502020202020204" pitchFamily="34" charset="0"/>
                <a:cs typeface="Segoe UI Semilight" panose="020B0402040204020203" pitchFamily="34" charset="0"/>
              </a:rPr>
              <a:t>University </a:t>
            </a:r>
            <a:r>
              <a:rPr lang="en-US" sz="1050" dirty="0">
                <a:latin typeface="Century Gothic" panose="020B0502020202020204" pitchFamily="34" charset="0"/>
                <a:cs typeface="Segoe UI Semilight" panose="020B0402040204020203" pitchFamily="34" charset="0"/>
              </a:rPr>
              <a:t>of </a:t>
            </a:r>
            <a:r>
              <a:rPr lang="en-US" sz="1050" dirty="0" smtClean="0">
                <a:latin typeface="Century Gothic" panose="020B0502020202020204" pitchFamily="34" charset="0"/>
                <a:cs typeface="Segoe UI Semilight" panose="020B0402040204020203" pitchFamily="34" charset="0"/>
              </a:rPr>
              <a:t>Portsmouth</a:t>
            </a:r>
          </a:p>
          <a:p>
            <a:pPr marL="171450" indent="-171450">
              <a:buFont typeface="Wingdings" panose="05000000000000000000" pitchFamily="2" charset="2"/>
              <a:buChar char="v"/>
            </a:pPr>
            <a:endParaRPr lang="en-US" sz="1050" dirty="0">
              <a:latin typeface="Century Gothic" panose="020B0502020202020204" pitchFamily="34" charset="0"/>
              <a:cs typeface="Segoe UI Semilight" panose="020B0402040204020203" pitchFamily="34" charset="0"/>
            </a:endParaRPr>
          </a:p>
          <a:p>
            <a:pPr marL="171450" indent="-171450">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Το πρόγραμμα Αρχιτεκτονικής λαμβάνει πιστοποίηση από το </a:t>
            </a:r>
            <a:r>
              <a:rPr lang="en-US" sz="1050" dirty="0">
                <a:latin typeface="Century Gothic" panose="020B0502020202020204" pitchFamily="34" charset="0"/>
                <a:cs typeface="Segoe UI Semilight" panose="020B0402040204020203" pitchFamily="34" charset="0"/>
              </a:rPr>
              <a:t>RIBA</a:t>
            </a:r>
            <a:r>
              <a:rPr lang="el-GR" sz="1050" dirty="0">
                <a:latin typeface="Century Gothic" panose="020B0502020202020204" pitchFamily="34" charset="0"/>
                <a:cs typeface="Segoe UI Semilight" panose="020B0402040204020203" pitchFamily="34" charset="0"/>
              </a:rPr>
              <a:t> (Royal Institute of British Architects - Βασιλικό Ινστιτούτο Βρετανών Αρχιτεκτόνων) και είναι το 1ο και μοναδικό πρόγραμμα στην Ελλάδα με την εν λόγω πιστοποίηση. </a:t>
            </a:r>
            <a:endParaRPr lang="en-US" sz="1050" dirty="0">
              <a:latin typeface="Century Gothic" panose="020B0502020202020204" pitchFamily="34" charset="0"/>
              <a:cs typeface="Segoe UI Semilight" panose="020B0402040204020203" pitchFamily="34" charset="0"/>
            </a:endParaRPr>
          </a:p>
        </p:txBody>
      </p:sp>
      <p:sp>
        <p:nvSpPr>
          <p:cNvPr id="36" name="TextBox 35">
            <a:extLst>
              <a:ext uri="{FF2B5EF4-FFF2-40B4-BE49-F238E27FC236}">
                <a16:creationId xmlns:a16="http://schemas.microsoft.com/office/drawing/2014/main" xmlns="" id="{A9DDCC44-3540-46DF-902B-48491F5F2F0B}"/>
              </a:ext>
            </a:extLst>
          </p:cNvPr>
          <p:cNvSpPr txBox="1"/>
          <p:nvPr/>
        </p:nvSpPr>
        <p:spPr>
          <a:xfrm>
            <a:off x="6396586" y="1703779"/>
            <a:ext cx="870052" cy="438582"/>
          </a:xfrm>
          <a:prstGeom prst="rect">
            <a:avLst/>
          </a:prstGeom>
          <a:noFill/>
        </p:spPr>
        <p:txBody>
          <a:bodyPr wrap="square" rtlCol="0">
            <a:spAutoFit/>
          </a:bodyPr>
          <a:lstStyle/>
          <a:p>
            <a:pPr algn="r"/>
            <a:r>
              <a:rPr lang="el-GR" sz="2250" b="1" dirty="0" smtClean="0">
                <a:latin typeface="Century Gothic" panose="020B0502020202020204" pitchFamily="34" charset="0"/>
                <a:cs typeface="Segoe UI Semilight" panose="020B0402040204020203" pitchFamily="34" charset="0"/>
              </a:rPr>
              <a:t>20</a:t>
            </a:r>
            <a:r>
              <a:rPr lang="en-US" sz="2250" b="1" dirty="0" smtClean="0">
                <a:latin typeface="Century Gothic" panose="020B0502020202020204" pitchFamily="34" charset="0"/>
                <a:cs typeface="Segoe UI Semilight" panose="020B0402040204020203" pitchFamily="34" charset="0"/>
              </a:rPr>
              <a:t>1</a:t>
            </a:r>
            <a:r>
              <a:rPr lang="el-GR" sz="2250" b="1" dirty="0" smtClean="0">
                <a:latin typeface="Century Gothic" panose="020B0502020202020204" pitchFamily="34" charset="0"/>
                <a:cs typeface="Segoe UI Semilight" panose="020B0402040204020203" pitchFamily="34" charset="0"/>
              </a:rPr>
              <a:t>5</a:t>
            </a:r>
            <a:endParaRPr lang="uk-UA" sz="2250" b="1" dirty="0">
              <a:latin typeface="Century Gothic" panose="020B0502020202020204" pitchFamily="34" charset="0"/>
              <a:cs typeface="Segoe UI Semilight" panose="020B0402040204020203" pitchFamily="34" charset="0"/>
            </a:endParaRPr>
          </a:p>
        </p:txBody>
      </p:sp>
      <p:sp>
        <p:nvSpPr>
          <p:cNvPr id="45" name="Oval 69">
            <a:extLst>
              <a:ext uri="{FF2B5EF4-FFF2-40B4-BE49-F238E27FC236}">
                <a16:creationId xmlns:a16="http://schemas.microsoft.com/office/drawing/2014/main" xmlns="" id="{C5E1ABA1-54C2-4F9A-9A8B-A4CACD026B93}"/>
              </a:ext>
            </a:extLst>
          </p:cNvPr>
          <p:cNvSpPr/>
          <p:nvPr/>
        </p:nvSpPr>
        <p:spPr>
          <a:xfrm>
            <a:off x="4085381" y="2121656"/>
            <a:ext cx="247445" cy="263156"/>
          </a:xfrm>
          <a:prstGeom prst="ellipse">
            <a:avLst/>
          </a:prstGeom>
          <a:solidFill>
            <a:srgbClr val="C00000"/>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uk-UA" sz="2100" dirty="0">
              <a:solidFill>
                <a:schemeClr val="tx1"/>
              </a:solidFill>
              <a:latin typeface="Century Gothic" panose="020B0502020202020204" pitchFamily="34" charset="0"/>
            </a:endParaRPr>
          </a:p>
        </p:txBody>
      </p:sp>
      <p:sp>
        <p:nvSpPr>
          <p:cNvPr id="46" name="TextBox 45">
            <a:extLst>
              <a:ext uri="{FF2B5EF4-FFF2-40B4-BE49-F238E27FC236}">
                <a16:creationId xmlns:a16="http://schemas.microsoft.com/office/drawing/2014/main" xmlns="" id="{92BDBACC-089B-4FB5-8332-F5F666085114}"/>
              </a:ext>
            </a:extLst>
          </p:cNvPr>
          <p:cNvSpPr txBox="1"/>
          <p:nvPr/>
        </p:nvSpPr>
        <p:spPr>
          <a:xfrm>
            <a:off x="3719316" y="2379005"/>
            <a:ext cx="870052" cy="438582"/>
          </a:xfrm>
          <a:prstGeom prst="rect">
            <a:avLst/>
          </a:prstGeom>
          <a:noFill/>
        </p:spPr>
        <p:txBody>
          <a:bodyPr wrap="square" rtlCol="0">
            <a:spAutoFit/>
          </a:bodyPr>
          <a:lstStyle/>
          <a:p>
            <a:pPr algn="r"/>
            <a:r>
              <a:rPr lang="el-GR" sz="2250" b="1" dirty="0" smtClean="0">
                <a:latin typeface="Century Gothic" panose="020B0502020202020204" pitchFamily="34" charset="0"/>
                <a:cs typeface="Segoe UI Semilight" panose="020B0402040204020203" pitchFamily="34" charset="0"/>
              </a:rPr>
              <a:t>20</a:t>
            </a:r>
            <a:r>
              <a:rPr lang="en-US" sz="2250" b="1" dirty="0" smtClean="0">
                <a:latin typeface="Century Gothic" panose="020B0502020202020204" pitchFamily="34" charset="0"/>
                <a:cs typeface="Segoe UI Semilight" panose="020B0402040204020203" pitchFamily="34" charset="0"/>
              </a:rPr>
              <a:t>14</a:t>
            </a:r>
            <a:endParaRPr lang="uk-UA" sz="2250" b="1" dirty="0">
              <a:latin typeface="Century Gothic" panose="020B0502020202020204" pitchFamily="34" charset="0"/>
              <a:cs typeface="Segoe UI Semilight" panose="020B0402040204020203" pitchFamily="34" charset="0"/>
            </a:endParaRPr>
          </a:p>
        </p:txBody>
      </p:sp>
      <p:sp>
        <p:nvSpPr>
          <p:cNvPr id="47" name="TextBox 46">
            <a:extLst>
              <a:ext uri="{FF2B5EF4-FFF2-40B4-BE49-F238E27FC236}">
                <a16:creationId xmlns:a16="http://schemas.microsoft.com/office/drawing/2014/main" xmlns="" id="{0527C360-3BDE-4EF2-9813-512942CF921B}"/>
              </a:ext>
            </a:extLst>
          </p:cNvPr>
          <p:cNvSpPr txBox="1"/>
          <p:nvPr/>
        </p:nvSpPr>
        <p:spPr>
          <a:xfrm>
            <a:off x="3699951" y="1112620"/>
            <a:ext cx="1414554" cy="738664"/>
          </a:xfrm>
          <a:prstGeom prst="rect">
            <a:avLst/>
          </a:prstGeom>
          <a:noFill/>
        </p:spPr>
        <p:txBody>
          <a:bodyPr wrap="square" rtlCol="0">
            <a:spAutoFit/>
          </a:bodyPr>
          <a:lstStyle/>
          <a:p>
            <a:r>
              <a:rPr lang="el-GR" sz="1050" dirty="0" smtClean="0">
                <a:latin typeface="Century Gothic" panose="020B0502020202020204" pitchFamily="34" charset="0"/>
                <a:cs typeface="Segoe UI Semilight" panose="020B0402040204020203" pitchFamily="34" charset="0"/>
              </a:rPr>
              <a:t>Το Τμήμα Εργοθεραπείας γίνεται Μέλος του </a:t>
            </a:r>
            <a:r>
              <a:rPr lang="en-US" sz="1050" dirty="0" smtClean="0">
                <a:latin typeface="Century Gothic" panose="020B0502020202020204" pitchFamily="34" charset="0"/>
                <a:cs typeface="Segoe UI Semilight" panose="020B0402040204020203" pitchFamily="34" charset="0"/>
              </a:rPr>
              <a:t> ENOTHE</a:t>
            </a:r>
            <a:endParaRPr lang="el-GR" sz="1050" dirty="0">
              <a:latin typeface="Century Gothic" panose="020B0502020202020204" pitchFamily="34" charset="0"/>
              <a:cs typeface="Segoe UI Semilight" panose="020B0402040204020203" pitchFamily="34" charset="0"/>
            </a:endParaRPr>
          </a:p>
        </p:txBody>
      </p:sp>
      <p:sp>
        <p:nvSpPr>
          <p:cNvPr id="48" name="Oval 69">
            <a:extLst>
              <a:ext uri="{FF2B5EF4-FFF2-40B4-BE49-F238E27FC236}">
                <a16:creationId xmlns:a16="http://schemas.microsoft.com/office/drawing/2014/main" xmlns="" id="{95B61E9F-CC1B-4EBE-AE44-F3EF75780457}"/>
              </a:ext>
            </a:extLst>
          </p:cNvPr>
          <p:cNvSpPr/>
          <p:nvPr/>
        </p:nvSpPr>
        <p:spPr>
          <a:xfrm>
            <a:off x="1740733" y="2124322"/>
            <a:ext cx="247445" cy="263156"/>
          </a:xfrm>
          <a:prstGeom prst="ellipse">
            <a:avLst/>
          </a:prstGeom>
          <a:solidFill>
            <a:srgbClr val="C00000"/>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uk-UA" sz="2100" dirty="0">
              <a:solidFill>
                <a:schemeClr val="tx1"/>
              </a:solidFill>
              <a:latin typeface="Century Gothic" panose="020B0502020202020204" pitchFamily="34" charset="0"/>
            </a:endParaRPr>
          </a:p>
        </p:txBody>
      </p:sp>
      <p:sp>
        <p:nvSpPr>
          <p:cNvPr id="49" name="TextBox 48">
            <a:extLst>
              <a:ext uri="{FF2B5EF4-FFF2-40B4-BE49-F238E27FC236}">
                <a16:creationId xmlns:a16="http://schemas.microsoft.com/office/drawing/2014/main" xmlns="" id="{8B03AAB4-1FB8-435F-BA48-F2816C2F0DC1}"/>
              </a:ext>
            </a:extLst>
          </p:cNvPr>
          <p:cNvSpPr txBox="1"/>
          <p:nvPr/>
        </p:nvSpPr>
        <p:spPr>
          <a:xfrm>
            <a:off x="1373570" y="1761541"/>
            <a:ext cx="870052" cy="438582"/>
          </a:xfrm>
          <a:prstGeom prst="rect">
            <a:avLst/>
          </a:prstGeom>
          <a:noFill/>
        </p:spPr>
        <p:txBody>
          <a:bodyPr wrap="square" rtlCol="0">
            <a:spAutoFit/>
          </a:bodyPr>
          <a:lstStyle/>
          <a:p>
            <a:pPr algn="r"/>
            <a:r>
              <a:rPr lang="el-GR" sz="2250" b="1" dirty="0" smtClean="0">
                <a:latin typeface="Century Gothic" panose="020B0502020202020204" pitchFamily="34" charset="0"/>
                <a:cs typeface="Segoe UI Semilight" panose="020B0402040204020203" pitchFamily="34" charset="0"/>
              </a:rPr>
              <a:t>20</a:t>
            </a:r>
            <a:r>
              <a:rPr lang="en-US" sz="2250" b="1" dirty="0" smtClean="0">
                <a:latin typeface="Century Gothic" panose="020B0502020202020204" pitchFamily="34" charset="0"/>
                <a:cs typeface="Segoe UI Semilight" panose="020B0402040204020203" pitchFamily="34" charset="0"/>
              </a:rPr>
              <a:t>13</a:t>
            </a:r>
            <a:endParaRPr lang="uk-UA" sz="2250" b="1" dirty="0">
              <a:latin typeface="Century Gothic" panose="020B0502020202020204" pitchFamily="34" charset="0"/>
              <a:cs typeface="Segoe UI Semilight" panose="020B0402040204020203" pitchFamily="34" charset="0"/>
            </a:endParaRPr>
          </a:p>
        </p:txBody>
      </p:sp>
      <p:sp>
        <p:nvSpPr>
          <p:cNvPr id="50" name="TextBox 49">
            <a:extLst>
              <a:ext uri="{FF2B5EF4-FFF2-40B4-BE49-F238E27FC236}">
                <a16:creationId xmlns:a16="http://schemas.microsoft.com/office/drawing/2014/main" xmlns="" id="{5806BAF6-7930-4C43-932A-8B95F22795B1}"/>
              </a:ext>
            </a:extLst>
          </p:cNvPr>
          <p:cNvSpPr txBox="1"/>
          <p:nvPr/>
        </p:nvSpPr>
        <p:spPr>
          <a:xfrm>
            <a:off x="647460" y="2472183"/>
            <a:ext cx="2715500" cy="2677656"/>
          </a:xfrm>
          <a:prstGeom prst="rect">
            <a:avLst/>
          </a:prstGeom>
          <a:noFill/>
        </p:spPr>
        <p:txBody>
          <a:bodyPr wrap="square" rtlCol="0">
            <a:spAutoFit/>
          </a:bodyPr>
          <a:lstStyle/>
          <a:p>
            <a:pPr marL="171450" indent="-171450">
              <a:buFont typeface="Wingdings" panose="05000000000000000000" pitchFamily="2" charset="2"/>
              <a:buChar char="v"/>
            </a:pPr>
            <a:r>
              <a:rPr lang="el-GR" sz="1050" dirty="0">
                <a:latin typeface="Century Gothic" panose="020B0502020202020204" pitchFamily="34" charset="0"/>
                <a:cs typeface="Segoe UI Semilight" panose="020B0402040204020203" pitchFamily="34" charset="0"/>
              </a:rPr>
              <a:t>Το Μητροπολιτικό Κολλέγιο γίνεται μέλος του </a:t>
            </a:r>
            <a:r>
              <a:rPr lang="en-US" sz="1050" dirty="0">
                <a:latin typeface="Century Gothic" panose="020B0502020202020204" pitchFamily="34" charset="0"/>
                <a:cs typeface="Segoe UI Semilight" panose="020B0402040204020203" pitchFamily="34" charset="0"/>
              </a:rPr>
              <a:t>SAP University Alliances</a:t>
            </a:r>
            <a:r>
              <a:rPr lang="el-GR" sz="1050" dirty="0">
                <a:latin typeface="Century Gothic" panose="020B0502020202020204" pitchFamily="34" charset="0"/>
                <a:cs typeface="Segoe UI Semilight" panose="020B0402040204020203" pitchFamily="34" charset="0"/>
              </a:rPr>
              <a:t>, του κορυφαίου παρόχου εφαρμογών και λύσεων επιχειρησιακού λογισμικού που περιλαμβάνει περισσότερα από 1.400 Πανεπιστήμια.</a:t>
            </a:r>
            <a:endParaRPr lang="en-US" sz="1050" dirty="0">
              <a:latin typeface="Century Gothic" panose="020B0502020202020204" pitchFamily="34" charset="0"/>
              <a:cs typeface="Segoe UI Semilight" panose="020B0402040204020203" pitchFamily="34" charset="0"/>
            </a:endParaRPr>
          </a:p>
          <a:p>
            <a:pPr marL="171450" indent="-171450">
              <a:buFont typeface="Wingdings" panose="05000000000000000000" pitchFamily="2" charset="2"/>
              <a:buChar char="v"/>
            </a:pPr>
            <a:endParaRPr lang="en-US" sz="1050" dirty="0">
              <a:latin typeface="Century Gothic" panose="020B0502020202020204" pitchFamily="34" charset="0"/>
              <a:cs typeface="Segoe UI Semilight" panose="020B0402040204020203" pitchFamily="34" charset="0"/>
            </a:endParaRPr>
          </a:p>
          <a:p>
            <a:pPr marL="171450" indent="-171450">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Εγκαίνια νέου </a:t>
            </a:r>
            <a:r>
              <a:rPr lang="en-US" sz="1050" dirty="0" smtClean="0">
                <a:latin typeface="Century Gothic" panose="020B0502020202020204" pitchFamily="34" charset="0"/>
                <a:cs typeface="Segoe UI Semilight" panose="020B0402040204020203" pitchFamily="34" charset="0"/>
              </a:rPr>
              <a:t>campus </a:t>
            </a:r>
            <a:r>
              <a:rPr lang="el-GR" sz="1050" dirty="0" smtClean="0">
                <a:latin typeface="Century Gothic" panose="020B0502020202020204" pitchFamily="34" charset="0"/>
                <a:cs typeface="Segoe UI Semilight" panose="020B0402040204020203" pitchFamily="34" charset="0"/>
              </a:rPr>
              <a:t>στο κέντρο του Πειραιά (</a:t>
            </a:r>
            <a:r>
              <a:rPr lang="en-US" sz="1050" dirty="0" smtClean="0">
                <a:latin typeface="Century Gothic" panose="020B0502020202020204" pitchFamily="34" charset="0"/>
                <a:cs typeface="Segoe UI Semilight" panose="020B0402040204020203" pitchFamily="34" charset="0"/>
              </a:rPr>
              <a:t>2.500 m²)</a:t>
            </a:r>
            <a:r>
              <a:rPr lang="el-GR" sz="1050" dirty="0" smtClean="0">
                <a:latin typeface="Century Gothic" panose="020B0502020202020204" pitchFamily="34" charset="0"/>
                <a:cs typeface="Segoe UI Semilight" panose="020B0402040204020203" pitchFamily="34" charset="0"/>
              </a:rPr>
              <a:t>.</a:t>
            </a:r>
            <a:endParaRPr lang="en-US" sz="1050" dirty="0" smtClean="0">
              <a:latin typeface="Century Gothic" panose="020B0502020202020204" pitchFamily="34" charset="0"/>
              <a:cs typeface="Segoe UI Semilight" panose="020B0402040204020203" pitchFamily="34" charset="0"/>
            </a:endParaRPr>
          </a:p>
          <a:p>
            <a:endParaRPr lang="en-US" sz="1050" dirty="0">
              <a:latin typeface="Century Gothic" panose="020B0502020202020204" pitchFamily="34" charset="0"/>
              <a:cs typeface="Segoe UI Semilight" panose="020B0402040204020203" pitchFamily="34" charset="0"/>
            </a:endParaRPr>
          </a:p>
          <a:p>
            <a:pPr marL="171450" indent="-171450">
              <a:buFont typeface="Wingdings" panose="05000000000000000000" pitchFamily="2" charset="2"/>
              <a:buChar char="v"/>
            </a:pPr>
            <a:r>
              <a:rPr lang="el-GR" sz="1050" dirty="0" smtClean="0">
                <a:latin typeface="Century Gothic" panose="020B0502020202020204" pitchFamily="34" charset="0"/>
                <a:cs typeface="Segoe UI Semilight" panose="020B0402040204020203" pitchFamily="34" charset="0"/>
              </a:rPr>
              <a:t>Το Μητροπολιτικό Κολλέγιο γίνεται μέλος του </a:t>
            </a:r>
            <a:r>
              <a:rPr lang="en-US" sz="1050" dirty="0" smtClean="0">
                <a:latin typeface="Century Gothic" panose="020B0502020202020204" pitchFamily="34" charset="0"/>
                <a:cs typeface="Segoe UI Semilight" panose="020B0402040204020203" pitchFamily="34" charset="0"/>
              </a:rPr>
              <a:t>BACP</a:t>
            </a:r>
            <a:r>
              <a:rPr lang="el-GR" sz="1050" dirty="0" smtClean="0">
                <a:latin typeface="Century Gothic" panose="020B0502020202020204" pitchFamily="34" charset="0"/>
                <a:cs typeface="Segoe UI Semilight" panose="020B0402040204020203" pitchFamily="34" charset="0"/>
              </a:rPr>
              <a:t> με το μεταπτυχιακό πρόγραμμα στη Συμβουλευτική και Ψυχοθεραπεία.</a:t>
            </a:r>
            <a:endParaRPr lang="en-US" sz="1050" dirty="0" smtClean="0">
              <a:latin typeface="Century Gothic" panose="020B0502020202020204" pitchFamily="34" charset="0"/>
              <a:cs typeface="Segoe UI Semilight" panose="020B0402040204020203" pitchFamily="34" charset="0"/>
            </a:endParaRPr>
          </a:p>
          <a:p>
            <a:pPr marL="171450" indent="-171450">
              <a:buFont typeface="Wingdings" panose="05000000000000000000" pitchFamily="2" charset="2"/>
              <a:buChar char="v"/>
            </a:pPr>
            <a:endParaRPr lang="el-GR" sz="1050" dirty="0">
              <a:latin typeface="Century Gothic" panose="020B0502020202020204" pitchFamily="34" charset="0"/>
              <a:cs typeface="Segoe UI Semilight" panose="020B0402040204020203" pitchFamily="34" charset="0"/>
            </a:endParaRPr>
          </a:p>
        </p:txBody>
      </p:sp>
      <p:sp>
        <p:nvSpPr>
          <p:cNvPr id="2" name="Double Bracket 1"/>
          <p:cNvSpPr/>
          <p:nvPr/>
        </p:nvSpPr>
        <p:spPr>
          <a:xfrm>
            <a:off x="111642" y="1064586"/>
            <a:ext cx="8827682" cy="4293015"/>
          </a:xfrm>
          <a:prstGeom prst="bracketPair">
            <a:avLst/>
          </a:prstGeom>
          <a:ln>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l-GR" sz="1350">
              <a:latin typeface="Century Gothic" panose="020B0502020202020204" pitchFamily="34" charset="0"/>
            </a:endParaRPr>
          </a:p>
        </p:txBody>
      </p:sp>
      <p:grpSp>
        <p:nvGrpSpPr>
          <p:cNvPr id="18" name="Group 17"/>
          <p:cNvGrpSpPr/>
          <p:nvPr/>
        </p:nvGrpSpPr>
        <p:grpSpPr>
          <a:xfrm>
            <a:off x="0" y="0"/>
            <a:ext cx="9144000" cy="770562"/>
            <a:chOff x="0" y="0"/>
            <a:chExt cx="9144000" cy="770562"/>
          </a:xfrm>
        </p:grpSpPr>
        <p:sp>
          <p:nvSpPr>
            <p:cNvPr id="20" name="Rectangle 19"/>
            <p:cNvSpPr/>
            <p:nvPr/>
          </p:nvSpPr>
          <p:spPr>
            <a:xfrm>
              <a:off x="0" y="0"/>
              <a:ext cx="9144000" cy="7705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1" name="Isosceles Triangle 20"/>
            <p:cNvSpPr/>
            <p:nvPr/>
          </p:nvSpPr>
          <p:spPr>
            <a:xfrm rot="10800000">
              <a:off x="8383712" y="0"/>
              <a:ext cx="760288" cy="770562"/>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sp>
        <p:nvSpPr>
          <p:cNvPr id="24" name="Title 1"/>
          <p:cNvSpPr txBox="1">
            <a:spLocks noChangeArrowheads="1"/>
          </p:cNvSpPr>
          <p:nvPr/>
        </p:nvSpPr>
        <p:spPr bwMode="auto">
          <a:xfrm>
            <a:off x="766122" y="190981"/>
            <a:ext cx="7429730" cy="395288"/>
          </a:xfrm>
          <a:prstGeom prst="rect">
            <a:avLst/>
          </a:prstGeom>
          <a:noFill/>
          <a:ln w="9525">
            <a:noFill/>
            <a:miter lim="800000"/>
            <a:headEnd/>
            <a:tailEnd/>
          </a:ln>
        </p:spPr>
        <p:txBody>
          <a:bodyPr anchor="ctr"/>
          <a:lstStyle/>
          <a:p>
            <a:pPr algn="ctr">
              <a:defRPr/>
            </a:pPr>
            <a:r>
              <a:rPr lang="el-GR" altLang="zh-HK" sz="2800" dirty="0">
                <a:solidFill>
                  <a:schemeClr val="bg1"/>
                </a:solidFill>
                <a:latin typeface="Century Gothic" pitchFamily="34" charset="0"/>
                <a:ea typeface="新細明體" charset="-120"/>
                <a:cs typeface="Arial" charset="0"/>
              </a:rPr>
              <a:t>ΠΟΙΟΙ </a:t>
            </a:r>
            <a:r>
              <a:rPr lang="el-GR" altLang="zh-HK" sz="2800" dirty="0" smtClean="0">
                <a:solidFill>
                  <a:schemeClr val="bg1"/>
                </a:solidFill>
                <a:latin typeface="Century Gothic" pitchFamily="34" charset="0"/>
                <a:ea typeface="新細明體" charset="-120"/>
                <a:cs typeface="Arial" charset="0"/>
              </a:rPr>
              <a:t>ΕΙΜΑΣΤΕ</a:t>
            </a:r>
            <a:r>
              <a:rPr lang="en-US" altLang="zh-HK" sz="2800" dirty="0" smtClean="0">
                <a:solidFill>
                  <a:schemeClr val="bg1"/>
                </a:solidFill>
                <a:latin typeface="Century Gothic" panose="020B0502020202020204" pitchFamily="34" charset="0"/>
                <a:ea typeface="新細明體" charset="-120"/>
                <a:cs typeface="Arial" charset="0"/>
              </a:rPr>
              <a:t>: </a:t>
            </a:r>
            <a:r>
              <a:rPr lang="el-GR" altLang="zh-HK" sz="2800" dirty="0" smtClean="0">
                <a:solidFill>
                  <a:schemeClr val="bg1"/>
                </a:solidFill>
                <a:latin typeface="Century Gothic" panose="020B0502020202020204" pitchFamily="34" charset="0"/>
                <a:ea typeface="新細明體" charset="-120"/>
                <a:cs typeface="Arial" charset="0"/>
              </a:rPr>
              <a:t>ΗΜΕΡΟΜΗΝΙΕΣ-ΣΤΑΘΜΟΙ</a:t>
            </a:r>
            <a:endParaRPr lang="en-US" altLang="zh-HK" sz="2800" dirty="0">
              <a:solidFill>
                <a:schemeClr val="bg1"/>
              </a:solidFill>
              <a:latin typeface="Century Gothic" pitchFamily="34" charset="0"/>
              <a:ea typeface="新細明體" charset="-120"/>
              <a:cs typeface="Arial" charset="0"/>
            </a:endParaRPr>
          </a:p>
        </p:txBody>
      </p:sp>
      <p:pic>
        <p:nvPicPr>
          <p:cNvPr id="25" name="Picture 24" descr="logoamcgreek-final.jpg"/>
          <p:cNvPicPr>
            <a:picLocks noChangeAspect="1"/>
          </p:cNvPicPr>
          <p:nvPr/>
        </p:nvPicPr>
        <p:blipFill>
          <a:blip r:embed="rId2"/>
          <a:stretch>
            <a:fillRect/>
          </a:stretch>
        </p:blipFill>
        <p:spPr>
          <a:xfrm>
            <a:off x="45023" y="6296820"/>
            <a:ext cx="1722132" cy="520084"/>
          </a:xfrm>
          <a:prstGeom prst="rect">
            <a:avLst/>
          </a:prstGeom>
        </p:spPr>
      </p:pic>
    </p:spTree>
    <p:extLst>
      <p:ext uri="{BB962C8B-B14F-4D97-AF65-F5344CB8AC3E}">
        <p14:creationId xmlns:p14="http://schemas.microsoft.com/office/powerpoint/2010/main" val="32725779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2487</TotalTime>
  <Words>2972</Words>
  <Application>Microsoft Office PowerPoint</Application>
  <PresentationFormat>On-screen Show (4:3)</PresentationFormat>
  <Paragraphs>455</Paragraphs>
  <Slides>52</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MS PGothic</vt:lpstr>
      <vt:lpstr>Arial</vt:lpstr>
      <vt:lpstr>Calibri</vt:lpstr>
      <vt:lpstr>Century Gothic</vt:lpstr>
      <vt:lpstr>新細明體</vt:lpstr>
      <vt:lpstr>新細明體</vt:lpstr>
      <vt:lpstr>Segoe UI Semilight</vt:lpstr>
      <vt:lpstr>Tahoma</vt:lpstr>
      <vt:lpstr>Times New Roman</vt:lpstr>
      <vt:lpstr>Wingdings</vt:lpstr>
      <vt:lpstr>Office Theme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Vhyna Ortega</dc:creator>
  <cp:lastModifiedBy>Diomidis Georgas</cp:lastModifiedBy>
  <cp:revision>224</cp:revision>
  <cp:lastPrinted>2017-10-18T10:53:08Z</cp:lastPrinted>
  <dcterms:created xsi:type="dcterms:W3CDTF">2015-10-17T16:20:42Z</dcterms:created>
  <dcterms:modified xsi:type="dcterms:W3CDTF">2019-06-19T15:43:15Z</dcterms:modified>
</cp:coreProperties>
</file>